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6" r:id="rId1"/>
  </p:sldMasterIdLst>
  <p:notesMasterIdLst>
    <p:notesMasterId r:id="rId47"/>
  </p:notesMasterIdLst>
  <p:sldIdLst>
    <p:sldId id="256" r:id="rId2"/>
    <p:sldId id="257" r:id="rId3"/>
    <p:sldId id="265" r:id="rId4"/>
    <p:sldId id="266" r:id="rId5"/>
    <p:sldId id="267" r:id="rId6"/>
    <p:sldId id="268" r:id="rId7"/>
    <p:sldId id="269" r:id="rId8"/>
    <p:sldId id="270" r:id="rId9"/>
    <p:sldId id="271" r:id="rId10"/>
    <p:sldId id="272" r:id="rId11"/>
    <p:sldId id="273" r:id="rId12"/>
    <p:sldId id="274" r:id="rId13"/>
    <p:sldId id="275" r:id="rId14"/>
    <p:sldId id="276" r:id="rId15"/>
    <p:sldId id="277" r:id="rId16"/>
    <p:sldId id="279" r:id="rId17"/>
    <p:sldId id="278" r:id="rId18"/>
    <p:sldId id="280" r:id="rId19"/>
    <p:sldId id="281" r:id="rId20"/>
    <p:sldId id="282" r:id="rId21"/>
    <p:sldId id="283" r:id="rId22"/>
    <p:sldId id="284" r:id="rId23"/>
    <p:sldId id="285" r:id="rId24"/>
    <p:sldId id="286" r:id="rId25"/>
    <p:sldId id="287" r:id="rId26"/>
    <p:sldId id="288" r:id="rId27"/>
    <p:sldId id="289" r:id="rId28"/>
    <p:sldId id="291" r:id="rId29"/>
    <p:sldId id="292" r:id="rId30"/>
    <p:sldId id="293" r:id="rId31"/>
    <p:sldId id="294" r:id="rId32"/>
    <p:sldId id="295" r:id="rId33"/>
    <p:sldId id="297" r:id="rId34"/>
    <p:sldId id="296" r:id="rId35"/>
    <p:sldId id="298" r:id="rId36"/>
    <p:sldId id="299" r:id="rId37"/>
    <p:sldId id="300" r:id="rId38"/>
    <p:sldId id="301" r:id="rId39"/>
    <p:sldId id="302" r:id="rId40"/>
    <p:sldId id="303" r:id="rId41"/>
    <p:sldId id="304" r:id="rId42"/>
    <p:sldId id="305" r:id="rId43"/>
    <p:sldId id="306" r:id="rId44"/>
    <p:sldId id="307" r:id="rId45"/>
    <p:sldId id="264" r:id="rId46"/>
  </p:sldIdLst>
  <p:sldSz cx="11811000" cy="16706850"/>
  <p:notesSz cx="6858000" cy="9144000"/>
  <p:embeddedFontLst>
    <p:embeddedFont>
      <p:font typeface="Barlow Condensed" pitchFamily="2" charset="77"/>
      <p:regular r:id="rId48"/>
      <p:bold r:id="rId49"/>
      <p:italic r:id="rId50"/>
      <p:boldItalic r:id="rId51"/>
    </p:embeddedFont>
    <p:embeddedFont>
      <p:font typeface="Caveat" pitchFamily="2" charset="77"/>
      <p:regular r:id="rId52"/>
      <p:bold r:id="rId53"/>
    </p:embeddedFont>
    <p:embeddedFont>
      <p:font typeface="Pompiere" panose="02000000000000000000" pitchFamily="2" charset="77"/>
      <p:regular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262">
          <p15:clr>
            <a:srgbClr val="A4A3A4"/>
          </p15:clr>
        </p15:guide>
        <p15:guide id="2" pos="37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18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8"/>
    <p:restoredTop sz="93759"/>
  </p:normalViewPr>
  <p:slideViewPr>
    <p:cSldViewPr snapToGrid="0">
      <p:cViewPr varScale="1">
        <p:scale>
          <a:sx n="48" d="100"/>
          <a:sy n="48" d="100"/>
        </p:scale>
        <p:origin x="2448" y="136"/>
      </p:cViewPr>
      <p:guideLst>
        <p:guide orient="horz" pos="5262"/>
        <p:guide pos="3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6.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1.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2.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217240" y="685800"/>
            <a:ext cx="2424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9290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877194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350373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857824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15662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247092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362139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691167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001104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43295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63299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523197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1443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638024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366146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7738" y="685800"/>
            <a:ext cx="2424112"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325661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6557b6628d_2_406: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6557b6628d_2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7541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9817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069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27185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8871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52754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557b6628d_1_1: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557b6628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544596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One" type="title">
  <p:cSld name="TITLE">
    <p:spTree>
      <p:nvGrpSpPr>
        <p:cNvPr id="1" name="Shape 11"/>
        <p:cNvGrpSpPr/>
        <p:nvPr/>
      </p:nvGrpSpPr>
      <p:grpSpPr>
        <a:xfrm>
          <a:off x="0" y="0"/>
          <a:ext cx="0" cy="0"/>
          <a:chOff x="0" y="0"/>
          <a:chExt cx="0" cy="0"/>
        </a:xfrm>
      </p:grpSpPr>
      <p:pic>
        <p:nvPicPr>
          <p:cNvPr id="12" name="Google Shape;12;p2"/>
          <p:cNvPicPr preferRelativeResize="0"/>
          <p:nvPr/>
        </p:nvPicPr>
        <p:blipFill rotWithShape="1">
          <a:blip r:embed="rId2">
            <a:alphaModFix/>
          </a:blip>
          <a:srcRect l="29" r="29"/>
          <a:stretch/>
        </p:blipFill>
        <p:spPr>
          <a:xfrm>
            <a:off x="-429523" y="-214527"/>
            <a:ext cx="12361523" cy="17233127"/>
          </a:xfrm>
          <a:prstGeom prst="rect">
            <a:avLst/>
          </a:prstGeom>
          <a:noFill/>
          <a:ln>
            <a:noFill/>
          </a:ln>
        </p:spPr>
      </p:pic>
      <p:pic>
        <p:nvPicPr>
          <p:cNvPr id="13" name="Google Shape;13;p2"/>
          <p:cNvPicPr preferRelativeResize="0"/>
          <p:nvPr/>
        </p:nvPicPr>
        <p:blipFill rotWithShape="1">
          <a:blip r:embed="rId3">
            <a:alphaModFix/>
          </a:blip>
          <a:srcRect t="39" b="29"/>
          <a:stretch/>
        </p:blipFill>
        <p:spPr>
          <a:xfrm>
            <a:off x="1432117" y="4730291"/>
            <a:ext cx="9736925" cy="6338446"/>
          </a:xfrm>
          <a:prstGeom prst="rect">
            <a:avLst/>
          </a:prstGeom>
          <a:noFill/>
          <a:ln>
            <a:noFill/>
          </a:ln>
        </p:spPr>
      </p:pic>
      <p:sp>
        <p:nvSpPr>
          <p:cNvPr id="14" name="Google Shape;14;p2"/>
          <p:cNvSpPr txBox="1">
            <a:spLocks noGrp="1"/>
          </p:cNvSpPr>
          <p:nvPr>
            <p:ph type="sldNum" idx="12"/>
          </p:nvPr>
        </p:nvSpPr>
        <p:spPr>
          <a:xfrm>
            <a:off x="10944147" y="15147499"/>
            <a:ext cx="708900" cy="1278600"/>
          </a:xfrm>
          <a:prstGeom prst="rect">
            <a:avLst/>
          </a:prstGeom>
        </p:spPr>
        <p:txBody>
          <a:bodyPr spcFirstLastPara="1" wrap="square" lIns="177725" tIns="177725" rIns="177725" bIns="1777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txBox="1">
            <a:spLocks noGrp="1"/>
          </p:cNvSpPr>
          <p:nvPr>
            <p:ph type="ctrTitle"/>
          </p:nvPr>
        </p:nvSpPr>
        <p:spPr>
          <a:xfrm>
            <a:off x="2139634" y="5806711"/>
            <a:ext cx="8454600" cy="4582500"/>
          </a:xfrm>
          <a:prstGeom prst="rect">
            <a:avLst/>
          </a:prstGeom>
        </p:spPr>
        <p:txBody>
          <a:bodyPr spcFirstLastPara="1" wrap="square" lIns="177725" tIns="177725" rIns="177725" bIns="177725" anchor="ctr" anchorCtr="0">
            <a:noAutofit/>
          </a:bodyPr>
          <a:lstStyle>
            <a:lvl1pPr lvl="0" algn="ctr">
              <a:spcBef>
                <a:spcPts val="0"/>
              </a:spcBef>
              <a:spcAft>
                <a:spcPts val="0"/>
              </a:spcAft>
              <a:buClr>
                <a:srgbClr val="000000"/>
              </a:buClr>
              <a:buSzPts val="10100"/>
              <a:buNone/>
              <a:defRPr sz="10100">
                <a:solidFill>
                  <a:srgbClr val="000000"/>
                </a:solidFill>
              </a:defRPr>
            </a:lvl1pPr>
            <a:lvl2pPr lvl="1" algn="ctr">
              <a:spcBef>
                <a:spcPts val="0"/>
              </a:spcBef>
              <a:spcAft>
                <a:spcPts val="0"/>
              </a:spcAft>
              <a:buClr>
                <a:srgbClr val="000000"/>
              </a:buClr>
              <a:buSzPts val="10100"/>
              <a:buNone/>
              <a:defRPr sz="10100">
                <a:solidFill>
                  <a:srgbClr val="000000"/>
                </a:solidFill>
              </a:defRPr>
            </a:lvl2pPr>
            <a:lvl3pPr lvl="2" algn="ctr">
              <a:spcBef>
                <a:spcPts val="0"/>
              </a:spcBef>
              <a:spcAft>
                <a:spcPts val="0"/>
              </a:spcAft>
              <a:buClr>
                <a:srgbClr val="000000"/>
              </a:buClr>
              <a:buSzPts val="10100"/>
              <a:buNone/>
              <a:defRPr sz="10100">
                <a:solidFill>
                  <a:srgbClr val="000000"/>
                </a:solidFill>
              </a:defRPr>
            </a:lvl3pPr>
            <a:lvl4pPr lvl="3" algn="ctr">
              <a:spcBef>
                <a:spcPts val="0"/>
              </a:spcBef>
              <a:spcAft>
                <a:spcPts val="0"/>
              </a:spcAft>
              <a:buClr>
                <a:srgbClr val="000000"/>
              </a:buClr>
              <a:buSzPts val="10100"/>
              <a:buNone/>
              <a:defRPr sz="10100">
                <a:solidFill>
                  <a:srgbClr val="000000"/>
                </a:solidFill>
              </a:defRPr>
            </a:lvl4pPr>
            <a:lvl5pPr lvl="4" algn="ctr">
              <a:spcBef>
                <a:spcPts val="0"/>
              </a:spcBef>
              <a:spcAft>
                <a:spcPts val="0"/>
              </a:spcAft>
              <a:buClr>
                <a:srgbClr val="000000"/>
              </a:buClr>
              <a:buSzPts val="10100"/>
              <a:buNone/>
              <a:defRPr sz="10100">
                <a:solidFill>
                  <a:srgbClr val="000000"/>
                </a:solidFill>
              </a:defRPr>
            </a:lvl5pPr>
            <a:lvl6pPr lvl="5" algn="ctr">
              <a:spcBef>
                <a:spcPts val="0"/>
              </a:spcBef>
              <a:spcAft>
                <a:spcPts val="0"/>
              </a:spcAft>
              <a:buClr>
                <a:srgbClr val="000000"/>
              </a:buClr>
              <a:buSzPts val="10100"/>
              <a:buNone/>
              <a:defRPr sz="10100">
                <a:solidFill>
                  <a:srgbClr val="000000"/>
                </a:solidFill>
              </a:defRPr>
            </a:lvl6pPr>
            <a:lvl7pPr lvl="6" algn="ctr">
              <a:spcBef>
                <a:spcPts val="0"/>
              </a:spcBef>
              <a:spcAft>
                <a:spcPts val="0"/>
              </a:spcAft>
              <a:buClr>
                <a:srgbClr val="000000"/>
              </a:buClr>
              <a:buSzPts val="10100"/>
              <a:buNone/>
              <a:defRPr sz="10100">
                <a:solidFill>
                  <a:srgbClr val="000000"/>
                </a:solidFill>
              </a:defRPr>
            </a:lvl7pPr>
            <a:lvl8pPr lvl="7" algn="ctr">
              <a:spcBef>
                <a:spcPts val="0"/>
              </a:spcBef>
              <a:spcAft>
                <a:spcPts val="0"/>
              </a:spcAft>
              <a:buClr>
                <a:srgbClr val="000000"/>
              </a:buClr>
              <a:buSzPts val="10100"/>
              <a:buNone/>
              <a:defRPr sz="10100">
                <a:solidFill>
                  <a:srgbClr val="000000"/>
                </a:solidFill>
              </a:defRPr>
            </a:lvl8pPr>
            <a:lvl9pPr lvl="8" algn="ctr">
              <a:spcBef>
                <a:spcPts val="0"/>
              </a:spcBef>
              <a:spcAft>
                <a:spcPts val="0"/>
              </a:spcAft>
              <a:buClr>
                <a:srgbClr val="000000"/>
              </a:buClr>
              <a:buSzPts val="10100"/>
              <a:buNone/>
              <a:defRPr sz="10100">
                <a:solidFill>
                  <a:srgbClr val="000000"/>
                </a:solidFill>
              </a:defRPr>
            </a:lvl9pPr>
          </a:lstStyle>
          <a:p>
            <a:endParaRPr/>
          </a:p>
        </p:txBody>
      </p:sp>
      <p:sp>
        <p:nvSpPr>
          <p:cNvPr id="16" name="Google Shape;16;p2"/>
          <p:cNvSpPr txBox="1"/>
          <p:nvPr/>
        </p:nvSpPr>
        <p:spPr>
          <a:xfrm rot="5400000">
            <a:off x="-777000" y="15735700"/>
            <a:ext cx="20799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FFFFFF"/>
                </a:solidFill>
                <a:latin typeface="Barlow Condensed"/>
                <a:ea typeface="Barlow Condensed"/>
                <a:cs typeface="Barlow Condensed"/>
                <a:sym typeface="Barlow Condensed"/>
              </a:rPr>
              <a:t>SLIDESMANIA.COM</a:t>
            </a:r>
            <a:endParaRPr sz="2000">
              <a:solidFill>
                <a:srgbClr val="FFFFFF"/>
              </a:solidFill>
              <a:latin typeface="Barlow Condensed"/>
              <a:ea typeface="Barlow Condensed"/>
              <a:cs typeface="Barlow Condensed"/>
              <a:sym typeface="Barlow Condensed"/>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ver Two">
  <p:cSld name="TITLE_2">
    <p:spTree>
      <p:nvGrpSpPr>
        <p:cNvPr id="1" name="Shape 17"/>
        <p:cNvGrpSpPr/>
        <p:nvPr/>
      </p:nvGrpSpPr>
      <p:grpSpPr>
        <a:xfrm>
          <a:off x="0" y="0"/>
          <a:ext cx="0" cy="0"/>
          <a:chOff x="0" y="0"/>
          <a:chExt cx="0" cy="0"/>
        </a:xfrm>
      </p:grpSpPr>
      <p:pic>
        <p:nvPicPr>
          <p:cNvPr id="18" name="Google Shape;18;p3"/>
          <p:cNvPicPr preferRelativeResize="0"/>
          <p:nvPr/>
        </p:nvPicPr>
        <p:blipFill>
          <a:blip r:embed="rId2">
            <a:alphaModFix/>
          </a:blip>
          <a:stretch>
            <a:fillRect/>
          </a:stretch>
        </p:blipFill>
        <p:spPr>
          <a:xfrm>
            <a:off x="1051725" y="-126200"/>
            <a:ext cx="10601325" cy="16957177"/>
          </a:xfrm>
          <a:prstGeom prst="rect">
            <a:avLst/>
          </a:prstGeom>
          <a:noFill/>
          <a:ln>
            <a:noFill/>
          </a:ln>
        </p:spPr>
      </p:pic>
      <p:pic>
        <p:nvPicPr>
          <p:cNvPr id="19" name="Google Shape;19;p3"/>
          <p:cNvPicPr preferRelativeResize="0"/>
          <p:nvPr/>
        </p:nvPicPr>
        <p:blipFill rotWithShape="1">
          <a:blip r:embed="rId3">
            <a:alphaModFix/>
          </a:blip>
          <a:srcRect t="39" b="29"/>
          <a:stretch/>
        </p:blipFill>
        <p:spPr>
          <a:xfrm>
            <a:off x="1432117" y="4730291"/>
            <a:ext cx="9736925" cy="6338446"/>
          </a:xfrm>
          <a:prstGeom prst="rect">
            <a:avLst/>
          </a:prstGeom>
          <a:noFill/>
          <a:ln>
            <a:noFill/>
          </a:ln>
        </p:spPr>
      </p:pic>
      <p:sp>
        <p:nvSpPr>
          <p:cNvPr id="20" name="Google Shape;20;p3"/>
          <p:cNvSpPr txBox="1">
            <a:spLocks noGrp="1"/>
          </p:cNvSpPr>
          <p:nvPr>
            <p:ph type="sldNum" idx="12"/>
          </p:nvPr>
        </p:nvSpPr>
        <p:spPr>
          <a:xfrm>
            <a:off x="10944147" y="15147499"/>
            <a:ext cx="708900" cy="1278600"/>
          </a:xfrm>
          <a:prstGeom prst="rect">
            <a:avLst/>
          </a:prstGeom>
        </p:spPr>
        <p:txBody>
          <a:bodyPr spcFirstLastPara="1" wrap="square" lIns="177725" tIns="177725" rIns="177725" bIns="1777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 name="Google Shape;21;p3"/>
          <p:cNvSpPr txBox="1">
            <a:spLocks noGrp="1"/>
          </p:cNvSpPr>
          <p:nvPr>
            <p:ph type="ctrTitle"/>
          </p:nvPr>
        </p:nvSpPr>
        <p:spPr>
          <a:xfrm>
            <a:off x="2139634" y="5806711"/>
            <a:ext cx="8454600" cy="4582500"/>
          </a:xfrm>
          <a:prstGeom prst="rect">
            <a:avLst/>
          </a:prstGeom>
        </p:spPr>
        <p:txBody>
          <a:bodyPr spcFirstLastPara="1" wrap="square" lIns="177725" tIns="177725" rIns="177725" bIns="177725" anchor="ctr" anchorCtr="0">
            <a:noAutofit/>
          </a:bodyPr>
          <a:lstStyle>
            <a:lvl1pPr lvl="0" algn="ctr" rtl="0">
              <a:spcBef>
                <a:spcPts val="0"/>
              </a:spcBef>
              <a:spcAft>
                <a:spcPts val="0"/>
              </a:spcAft>
              <a:buClr>
                <a:srgbClr val="32EAF6"/>
              </a:buClr>
              <a:buSzPts val="10100"/>
              <a:buNone/>
              <a:defRPr sz="10100">
                <a:solidFill>
                  <a:srgbClr val="32EAF6"/>
                </a:solidFill>
              </a:defRPr>
            </a:lvl1pPr>
            <a:lvl2pPr lvl="1" algn="ctr" rtl="0">
              <a:spcBef>
                <a:spcPts val="0"/>
              </a:spcBef>
              <a:spcAft>
                <a:spcPts val="0"/>
              </a:spcAft>
              <a:buClr>
                <a:srgbClr val="32EAF6"/>
              </a:buClr>
              <a:buSzPts val="10100"/>
              <a:buNone/>
              <a:defRPr sz="10100">
                <a:solidFill>
                  <a:srgbClr val="32EAF6"/>
                </a:solidFill>
              </a:defRPr>
            </a:lvl2pPr>
            <a:lvl3pPr lvl="2" algn="ctr" rtl="0">
              <a:spcBef>
                <a:spcPts val="0"/>
              </a:spcBef>
              <a:spcAft>
                <a:spcPts val="0"/>
              </a:spcAft>
              <a:buClr>
                <a:srgbClr val="32EAF6"/>
              </a:buClr>
              <a:buSzPts val="10100"/>
              <a:buNone/>
              <a:defRPr sz="10100">
                <a:solidFill>
                  <a:srgbClr val="32EAF6"/>
                </a:solidFill>
              </a:defRPr>
            </a:lvl3pPr>
            <a:lvl4pPr lvl="3" algn="ctr" rtl="0">
              <a:spcBef>
                <a:spcPts val="0"/>
              </a:spcBef>
              <a:spcAft>
                <a:spcPts val="0"/>
              </a:spcAft>
              <a:buClr>
                <a:srgbClr val="32EAF6"/>
              </a:buClr>
              <a:buSzPts val="10100"/>
              <a:buNone/>
              <a:defRPr sz="10100">
                <a:solidFill>
                  <a:srgbClr val="32EAF6"/>
                </a:solidFill>
              </a:defRPr>
            </a:lvl4pPr>
            <a:lvl5pPr lvl="4" algn="ctr" rtl="0">
              <a:spcBef>
                <a:spcPts val="0"/>
              </a:spcBef>
              <a:spcAft>
                <a:spcPts val="0"/>
              </a:spcAft>
              <a:buClr>
                <a:srgbClr val="32EAF6"/>
              </a:buClr>
              <a:buSzPts val="10100"/>
              <a:buNone/>
              <a:defRPr sz="10100">
                <a:solidFill>
                  <a:srgbClr val="32EAF6"/>
                </a:solidFill>
              </a:defRPr>
            </a:lvl5pPr>
            <a:lvl6pPr lvl="5" algn="ctr" rtl="0">
              <a:spcBef>
                <a:spcPts val="0"/>
              </a:spcBef>
              <a:spcAft>
                <a:spcPts val="0"/>
              </a:spcAft>
              <a:buClr>
                <a:srgbClr val="32EAF6"/>
              </a:buClr>
              <a:buSzPts val="10100"/>
              <a:buNone/>
              <a:defRPr sz="10100">
                <a:solidFill>
                  <a:srgbClr val="32EAF6"/>
                </a:solidFill>
              </a:defRPr>
            </a:lvl6pPr>
            <a:lvl7pPr lvl="6" algn="ctr" rtl="0">
              <a:spcBef>
                <a:spcPts val="0"/>
              </a:spcBef>
              <a:spcAft>
                <a:spcPts val="0"/>
              </a:spcAft>
              <a:buClr>
                <a:srgbClr val="32EAF6"/>
              </a:buClr>
              <a:buSzPts val="10100"/>
              <a:buNone/>
              <a:defRPr sz="10100">
                <a:solidFill>
                  <a:srgbClr val="32EAF6"/>
                </a:solidFill>
              </a:defRPr>
            </a:lvl7pPr>
            <a:lvl8pPr lvl="7" algn="ctr" rtl="0">
              <a:spcBef>
                <a:spcPts val="0"/>
              </a:spcBef>
              <a:spcAft>
                <a:spcPts val="0"/>
              </a:spcAft>
              <a:buClr>
                <a:srgbClr val="32EAF6"/>
              </a:buClr>
              <a:buSzPts val="10100"/>
              <a:buNone/>
              <a:defRPr sz="10100">
                <a:solidFill>
                  <a:srgbClr val="32EAF6"/>
                </a:solidFill>
              </a:defRPr>
            </a:lvl8pPr>
            <a:lvl9pPr lvl="8" algn="ctr" rtl="0">
              <a:spcBef>
                <a:spcPts val="0"/>
              </a:spcBef>
              <a:spcAft>
                <a:spcPts val="0"/>
              </a:spcAft>
              <a:buClr>
                <a:srgbClr val="32EAF6"/>
              </a:buClr>
              <a:buSzPts val="10100"/>
              <a:buNone/>
              <a:defRPr sz="10100">
                <a:solidFill>
                  <a:srgbClr val="32EAF6"/>
                </a:solidFill>
              </a:defRPr>
            </a:lvl9pPr>
          </a:lstStyle>
          <a:p>
            <a:endParaRPr/>
          </a:p>
        </p:txBody>
      </p:sp>
      <p:pic>
        <p:nvPicPr>
          <p:cNvPr id="22" name="Google Shape;22;p3"/>
          <p:cNvPicPr preferRelativeResize="0"/>
          <p:nvPr/>
        </p:nvPicPr>
        <p:blipFill rotWithShape="1">
          <a:blip r:embed="rId4">
            <a:alphaModFix/>
          </a:blip>
          <a:srcRect t="9" b="9"/>
          <a:stretch/>
        </p:blipFill>
        <p:spPr>
          <a:xfrm>
            <a:off x="-151420" y="-126193"/>
            <a:ext cx="1256288" cy="16957175"/>
          </a:xfrm>
          <a:prstGeom prst="rect">
            <a:avLst/>
          </a:prstGeom>
          <a:noFill/>
          <a:ln>
            <a:noFill/>
          </a:ln>
        </p:spPr>
      </p:pic>
      <p:sp>
        <p:nvSpPr>
          <p:cNvPr id="23" name="Google Shape;23;p3"/>
          <p:cNvSpPr txBox="1"/>
          <p:nvPr/>
        </p:nvSpPr>
        <p:spPr>
          <a:xfrm rot="5400000">
            <a:off x="-777000" y="15735700"/>
            <a:ext cx="20799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FFFFFF"/>
                </a:solidFill>
                <a:latin typeface="Barlow Condensed"/>
                <a:ea typeface="Barlow Condensed"/>
                <a:cs typeface="Barlow Condensed"/>
                <a:sym typeface="Barlow Condensed"/>
              </a:rPr>
              <a:t>SLIDESMANIA.COM</a:t>
            </a:r>
            <a:endParaRPr sz="2000">
              <a:solidFill>
                <a:srgbClr val="FFFFFF"/>
              </a:solidFill>
              <a:latin typeface="Barlow Condensed"/>
              <a:ea typeface="Barlow Condensed"/>
              <a:cs typeface="Barlow Condensed"/>
              <a:sym typeface="Barlow Condensed"/>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Cover">
  <p:cSld name="TITLE_2_1">
    <p:spTree>
      <p:nvGrpSpPr>
        <p:cNvPr id="1" name="Shape 24"/>
        <p:cNvGrpSpPr/>
        <p:nvPr/>
      </p:nvGrpSpPr>
      <p:grpSpPr>
        <a:xfrm>
          <a:off x="0" y="0"/>
          <a:ext cx="0" cy="0"/>
          <a:chOff x="0" y="0"/>
          <a:chExt cx="0" cy="0"/>
        </a:xfrm>
      </p:grpSpPr>
      <p:pic>
        <p:nvPicPr>
          <p:cNvPr id="25" name="Google Shape;25;p4"/>
          <p:cNvPicPr preferRelativeResize="0"/>
          <p:nvPr/>
        </p:nvPicPr>
        <p:blipFill rotWithShape="1">
          <a:blip r:embed="rId2">
            <a:alphaModFix/>
          </a:blip>
          <a:srcRect t="39" b="29"/>
          <a:stretch/>
        </p:blipFill>
        <p:spPr>
          <a:xfrm>
            <a:off x="1432117" y="4730291"/>
            <a:ext cx="9736925" cy="6338446"/>
          </a:xfrm>
          <a:prstGeom prst="rect">
            <a:avLst/>
          </a:prstGeom>
          <a:noFill/>
          <a:ln>
            <a:noFill/>
          </a:ln>
        </p:spPr>
      </p:pic>
      <p:sp>
        <p:nvSpPr>
          <p:cNvPr id="26" name="Google Shape;26;p4"/>
          <p:cNvSpPr txBox="1">
            <a:spLocks noGrp="1"/>
          </p:cNvSpPr>
          <p:nvPr>
            <p:ph type="sldNum" idx="12"/>
          </p:nvPr>
        </p:nvSpPr>
        <p:spPr>
          <a:xfrm>
            <a:off x="10944147" y="15147499"/>
            <a:ext cx="708900" cy="1278600"/>
          </a:xfrm>
          <a:prstGeom prst="rect">
            <a:avLst/>
          </a:prstGeom>
        </p:spPr>
        <p:txBody>
          <a:bodyPr spcFirstLastPara="1" wrap="square" lIns="177725" tIns="177725" rIns="177725" bIns="1777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7" name="Google Shape;27;p4"/>
          <p:cNvSpPr txBox="1">
            <a:spLocks noGrp="1"/>
          </p:cNvSpPr>
          <p:nvPr>
            <p:ph type="ctrTitle"/>
          </p:nvPr>
        </p:nvSpPr>
        <p:spPr>
          <a:xfrm>
            <a:off x="2139634" y="5806711"/>
            <a:ext cx="8454600" cy="4582500"/>
          </a:xfrm>
          <a:prstGeom prst="rect">
            <a:avLst/>
          </a:prstGeom>
        </p:spPr>
        <p:txBody>
          <a:bodyPr spcFirstLastPara="1" wrap="square" lIns="177725" tIns="177725" rIns="177725" bIns="177725" anchor="ctr" anchorCtr="0">
            <a:noAutofit/>
          </a:bodyPr>
          <a:lstStyle>
            <a:lvl1pPr lvl="0" algn="ctr" rtl="0">
              <a:spcBef>
                <a:spcPts val="0"/>
              </a:spcBef>
              <a:spcAft>
                <a:spcPts val="0"/>
              </a:spcAft>
              <a:buClr>
                <a:srgbClr val="434343"/>
              </a:buClr>
              <a:buSzPts val="10100"/>
              <a:buNone/>
              <a:defRPr sz="10100">
                <a:solidFill>
                  <a:srgbClr val="434343"/>
                </a:solidFill>
              </a:defRPr>
            </a:lvl1pPr>
            <a:lvl2pPr lvl="1" algn="ctr" rtl="0">
              <a:spcBef>
                <a:spcPts val="0"/>
              </a:spcBef>
              <a:spcAft>
                <a:spcPts val="0"/>
              </a:spcAft>
              <a:buClr>
                <a:srgbClr val="434343"/>
              </a:buClr>
              <a:buSzPts val="10100"/>
              <a:buNone/>
              <a:defRPr sz="10100">
                <a:solidFill>
                  <a:srgbClr val="434343"/>
                </a:solidFill>
              </a:defRPr>
            </a:lvl2pPr>
            <a:lvl3pPr lvl="2" algn="ctr" rtl="0">
              <a:spcBef>
                <a:spcPts val="0"/>
              </a:spcBef>
              <a:spcAft>
                <a:spcPts val="0"/>
              </a:spcAft>
              <a:buClr>
                <a:srgbClr val="434343"/>
              </a:buClr>
              <a:buSzPts val="10100"/>
              <a:buNone/>
              <a:defRPr sz="10100">
                <a:solidFill>
                  <a:srgbClr val="434343"/>
                </a:solidFill>
              </a:defRPr>
            </a:lvl3pPr>
            <a:lvl4pPr lvl="3" algn="ctr" rtl="0">
              <a:spcBef>
                <a:spcPts val="0"/>
              </a:spcBef>
              <a:spcAft>
                <a:spcPts val="0"/>
              </a:spcAft>
              <a:buClr>
                <a:srgbClr val="434343"/>
              </a:buClr>
              <a:buSzPts val="10100"/>
              <a:buNone/>
              <a:defRPr sz="10100">
                <a:solidFill>
                  <a:srgbClr val="434343"/>
                </a:solidFill>
              </a:defRPr>
            </a:lvl4pPr>
            <a:lvl5pPr lvl="4" algn="ctr" rtl="0">
              <a:spcBef>
                <a:spcPts val="0"/>
              </a:spcBef>
              <a:spcAft>
                <a:spcPts val="0"/>
              </a:spcAft>
              <a:buClr>
                <a:srgbClr val="434343"/>
              </a:buClr>
              <a:buSzPts val="10100"/>
              <a:buNone/>
              <a:defRPr sz="10100">
                <a:solidFill>
                  <a:srgbClr val="434343"/>
                </a:solidFill>
              </a:defRPr>
            </a:lvl5pPr>
            <a:lvl6pPr lvl="5" algn="ctr" rtl="0">
              <a:spcBef>
                <a:spcPts val="0"/>
              </a:spcBef>
              <a:spcAft>
                <a:spcPts val="0"/>
              </a:spcAft>
              <a:buClr>
                <a:srgbClr val="434343"/>
              </a:buClr>
              <a:buSzPts val="10100"/>
              <a:buNone/>
              <a:defRPr sz="10100">
                <a:solidFill>
                  <a:srgbClr val="434343"/>
                </a:solidFill>
              </a:defRPr>
            </a:lvl6pPr>
            <a:lvl7pPr lvl="6" algn="ctr" rtl="0">
              <a:spcBef>
                <a:spcPts val="0"/>
              </a:spcBef>
              <a:spcAft>
                <a:spcPts val="0"/>
              </a:spcAft>
              <a:buClr>
                <a:srgbClr val="434343"/>
              </a:buClr>
              <a:buSzPts val="10100"/>
              <a:buNone/>
              <a:defRPr sz="10100">
                <a:solidFill>
                  <a:srgbClr val="434343"/>
                </a:solidFill>
              </a:defRPr>
            </a:lvl7pPr>
            <a:lvl8pPr lvl="7" algn="ctr" rtl="0">
              <a:spcBef>
                <a:spcPts val="0"/>
              </a:spcBef>
              <a:spcAft>
                <a:spcPts val="0"/>
              </a:spcAft>
              <a:buClr>
                <a:srgbClr val="434343"/>
              </a:buClr>
              <a:buSzPts val="10100"/>
              <a:buNone/>
              <a:defRPr sz="10100">
                <a:solidFill>
                  <a:srgbClr val="434343"/>
                </a:solidFill>
              </a:defRPr>
            </a:lvl8pPr>
            <a:lvl9pPr lvl="8" algn="ctr" rtl="0">
              <a:spcBef>
                <a:spcPts val="0"/>
              </a:spcBef>
              <a:spcAft>
                <a:spcPts val="0"/>
              </a:spcAft>
              <a:buClr>
                <a:srgbClr val="434343"/>
              </a:buClr>
              <a:buSzPts val="10100"/>
              <a:buNone/>
              <a:defRPr sz="10100">
                <a:solidFill>
                  <a:srgbClr val="434343"/>
                </a:solidFill>
              </a:defRPr>
            </a:lvl9pPr>
          </a:lstStyle>
          <a:p>
            <a:endParaRPr/>
          </a:p>
        </p:txBody>
      </p:sp>
      <p:pic>
        <p:nvPicPr>
          <p:cNvPr id="28" name="Google Shape;28;p4"/>
          <p:cNvPicPr preferRelativeResize="0"/>
          <p:nvPr/>
        </p:nvPicPr>
        <p:blipFill rotWithShape="1">
          <a:blip r:embed="rId3">
            <a:alphaModFix/>
          </a:blip>
          <a:srcRect t="9" b="9"/>
          <a:stretch/>
        </p:blipFill>
        <p:spPr>
          <a:xfrm>
            <a:off x="-151420" y="-126193"/>
            <a:ext cx="1256288" cy="16957175"/>
          </a:xfrm>
          <a:prstGeom prst="rect">
            <a:avLst/>
          </a:prstGeom>
          <a:noFill/>
          <a:ln>
            <a:noFill/>
          </a:ln>
        </p:spPr>
      </p:pic>
      <p:sp>
        <p:nvSpPr>
          <p:cNvPr id="29" name="Google Shape;29;p4"/>
          <p:cNvSpPr txBox="1"/>
          <p:nvPr/>
        </p:nvSpPr>
        <p:spPr>
          <a:xfrm rot="5400000">
            <a:off x="-777000" y="15735700"/>
            <a:ext cx="20799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FFFFFF"/>
                </a:solidFill>
                <a:latin typeface="Barlow Condensed"/>
                <a:ea typeface="Barlow Condensed"/>
                <a:cs typeface="Barlow Condensed"/>
                <a:sym typeface="Barlow Condensed"/>
              </a:rPr>
              <a:t>SLIDESMANIA.COM</a:t>
            </a:r>
            <a:endParaRPr sz="2000">
              <a:solidFill>
                <a:srgbClr val="FFFFFF"/>
              </a:solidFill>
              <a:latin typeface="Barlow Condensed"/>
              <a:ea typeface="Barlow Condensed"/>
              <a:cs typeface="Barlow Condensed"/>
              <a:sym typeface="Barlow Condensed"/>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Three">
  <p:cSld name="TITLE_1">
    <p:spTree>
      <p:nvGrpSpPr>
        <p:cNvPr id="1" name="Shape 30"/>
        <p:cNvGrpSpPr/>
        <p:nvPr/>
      </p:nvGrpSpPr>
      <p:grpSpPr>
        <a:xfrm>
          <a:off x="0" y="0"/>
          <a:ext cx="0" cy="0"/>
          <a:chOff x="0" y="0"/>
          <a:chExt cx="0" cy="0"/>
        </a:xfrm>
      </p:grpSpPr>
      <p:pic>
        <p:nvPicPr>
          <p:cNvPr id="31" name="Google Shape;31;p5"/>
          <p:cNvPicPr preferRelativeResize="0"/>
          <p:nvPr/>
        </p:nvPicPr>
        <p:blipFill rotWithShape="1">
          <a:blip r:embed="rId2">
            <a:alphaModFix/>
          </a:blip>
          <a:srcRect l="29" r="19"/>
          <a:stretch/>
        </p:blipFill>
        <p:spPr>
          <a:xfrm>
            <a:off x="-429526" y="-214527"/>
            <a:ext cx="12159626" cy="17233127"/>
          </a:xfrm>
          <a:prstGeom prst="rect">
            <a:avLst/>
          </a:prstGeom>
          <a:noFill/>
          <a:ln>
            <a:noFill/>
          </a:ln>
        </p:spPr>
      </p:pic>
      <p:sp>
        <p:nvSpPr>
          <p:cNvPr id="32" name="Google Shape;32;p5"/>
          <p:cNvSpPr txBox="1">
            <a:spLocks noGrp="1"/>
          </p:cNvSpPr>
          <p:nvPr>
            <p:ph type="sldNum" idx="12"/>
          </p:nvPr>
        </p:nvSpPr>
        <p:spPr>
          <a:xfrm>
            <a:off x="10944147" y="15147499"/>
            <a:ext cx="708900" cy="1278600"/>
          </a:xfrm>
          <a:prstGeom prst="rect">
            <a:avLst/>
          </a:prstGeom>
        </p:spPr>
        <p:txBody>
          <a:bodyPr spcFirstLastPara="1" wrap="square" lIns="177725" tIns="177725" rIns="177725" bIns="1777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pic>
        <p:nvPicPr>
          <p:cNvPr id="33" name="Google Shape;33;p5"/>
          <p:cNvPicPr preferRelativeResize="0"/>
          <p:nvPr/>
        </p:nvPicPr>
        <p:blipFill rotWithShape="1">
          <a:blip r:embed="rId3">
            <a:alphaModFix/>
          </a:blip>
          <a:srcRect l="19" r="29"/>
          <a:stretch/>
        </p:blipFill>
        <p:spPr>
          <a:xfrm>
            <a:off x="1964744" y="5462139"/>
            <a:ext cx="8804458" cy="5783321"/>
          </a:xfrm>
          <a:prstGeom prst="rect">
            <a:avLst/>
          </a:prstGeom>
          <a:noFill/>
          <a:ln>
            <a:noFill/>
          </a:ln>
        </p:spPr>
      </p:pic>
      <p:sp>
        <p:nvSpPr>
          <p:cNvPr id="34" name="Google Shape;34;p5"/>
          <p:cNvSpPr txBox="1">
            <a:spLocks noGrp="1"/>
          </p:cNvSpPr>
          <p:nvPr>
            <p:ph type="ctrTitle"/>
          </p:nvPr>
        </p:nvSpPr>
        <p:spPr>
          <a:xfrm>
            <a:off x="2139634" y="6111524"/>
            <a:ext cx="8454600" cy="4582500"/>
          </a:xfrm>
          <a:prstGeom prst="rect">
            <a:avLst/>
          </a:prstGeom>
        </p:spPr>
        <p:txBody>
          <a:bodyPr spcFirstLastPara="1" wrap="square" lIns="177725" tIns="177725" rIns="177725" bIns="177725" anchor="ctr" anchorCtr="0">
            <a:noAutofit/>
          </a:bodyPr>
          <a:lstStyle>
            <a:lvl1pPr lvl="0" algn="ctr" rtl="0">
              <a:spcBef>
                <a:spcPts val="0"/>
              </a:spcBef>
              <a:spcAft>
                <a:spcPts val="0"/>
              </a:spcAft>
              <a:buClr>
                <a:srgbClr val="2B4D43"/>
              </a:buClr>
              <a:buSzPts val="10100"/>
              <a:buNone/>
              <a:defRPr sz="10100">
                <a:solidFill>
                  <a:srgbClr val="2B4D43"/>
                </a:solidFill>
              </a:defRPr>
            </a:lvl1pPr>
            <a:lvl2pPr lvl="1" algn="ctr" rtl="0">
              <a:spcBef>
                <a:spcPts val="0"/>
              </a:spcBef>
              <a:spcAft>
                <a:spcPts val="0"/>
              </a:spcAft>
              <a:buClr>
                <a:srgbClr val="2B4D43"/>
              </a:buClr>
              <a:buSzPts val="10100"/>
              <a:buNone/>
              <a:defRPr sz="10100">
                <a:solidFill>
                  <a:srgbClr val="2B4D43"/>
                </a:solidFill>
              </a:defRPr>
            </a:lvl2pPr>
            <a:lvl3pPr lvl="2" algn="ctr" rtl="0">
              <a:spcBef>
                <a:spcPts val="0"/>
              </a:spcBef>
              <a:spcAft>
                <a:spcPts val="0"/>
              </a:spcAft>
              <a:buClr>
                <a:srgbClr val="2B4D43"/>
              </a:buClr>
              <a:buSzPts val="10100"/>
              <a:buNone/>
              <a:defRPr sz="10100">
                <a:solidFill>
                  <a:srgbClr val="2B4D43"/>
                </a:solidFill>
              </a:defRPr>
            </a:lvl3pPr>
            <a:lvl4pPr lvl="3" algn="ctr" rtl="0">
              <a:spcBef>
                <a:spcPts val="0"/>
              </a:spcBef>
              <a:spcAft>
                <a:spcPts val="0"/>
              </a:spcAft>
              <a:buClr>
                <a:srgbClr val="2B4D43"/>
              </a:buClr>
              <a:buSzPts val="10100"/>
              <a:buNone/>
              <a:defRPr sz="10100">
                <a:solidFill>
                  <a:srgbClr val="2B4D43"/>
                </a:solidFill>
              </a:defRPr>
            </a:lvl4pPr>
            <a:lvl5pPr lvl="4" algn="ctr" rtl="0">
              <a:spcBef>
                <a:spcPts val="0"/>
              </a:spcBef>
              <a:spcAft>
                <a:spcPts val="0"/>
              </a:spcAft>
              <a:buClr>
                <a:srgbClr val="2B4D43"/>
              </a:buClr>
              <a:buSzPts val="10100"/>
              <a:buNone/>
              <a:defRPr sz="10100">
                <a:solidFill>
                  <a:srgbClr val="2B4D43"/>
                </a:solidFill>
              </a:defRPr>
            </a:lvl5pPr>
            <a:lvl6pPr lvl="5" algn="ctr" rtl="0">
              <a:spcBef>
                <a:spcPts val="0"/>
              </a:spcBef>
              <a:spcAft>
                <a:spcPts val="0"/>
              </a:spcAft>
              <a:buClr>
                <a:srgbClr val="2B4D43"/>
              </a:buClr>
              <a:buSzPts val="10100"/>
              <a:buNone/>
              <a:defRPr sz="10100">
                <a:solidFill>
                  <a:srgbClr val="2B4D43"/>
                </a:solidFill>
              </a:defRPr>
            </a:lvl6pPr>
            <a:lvl7pPr lvl="6" algn="ctr" rtl="0">
              <a:spcBef>
                <a:spcPts val="0"/>
              </a:spcBef>
              <a:spcAft>
                <a:spcPts val="0"/>
              </a:spcAft>
              <a:buClr>
                <a:srgbClr val="2B4D43"/>
              </a:buClr>
              <a:buSzPts val="10100"/>
              <a:buNone/>
              <a:defRPr sz="10100">
                <a:solidFill>
                  <a:srgbClr val="2B4D43"/>
                </a:solidFill>
              </a:defRPr>
            </a:lvl7pPr>
            <a:lvl8pPr lvl="7" algn="ctr" rtl="0">
              <a:spcBef>
                <a:spcPts val="0"/>
              </a:spcBef>
              <a:spcAft>
                <a:spcPts val="0"/>
              </a:spcAft>
              <a:buClr>
                <a:srgbClr val="2B4D43"/>
              </a:buClr>
              <a:buSzPts val="10100"/>
              <a:buNone/>
              <a:defRPr sz="10100">
                <a:solidFill>
                  <a:srgbClr val="2B4D43"/>
                </a:solidFill>
              </a:defRPr>
            </a:lvl8pPr>
            <a:lvl9pPr lvl="8" algn="ctr" rtl="0">
              <a:spcBef>
                <a:spcPts val="0"/>
              </a:spcBef>
              <a:spcAft>
                <a:spcPts val="0"/>
              </a:spcAft>
              <a:buClr>
                <a:srgbClr val="2B4D43"/>
              </a:buClr>
              <a:buSzPts val="10100"/>
              <a:buNone/>
              <a:defRPr sz="10100">
                <a:solidFill>
                  <a:srgbClr val="2B4D43"/>
                </a:solidFill>
              </a:defRPr>
            </a:lvl9pPr>
          </a:lstStyle>
          <a:p>
            <a:endParaRPr/>
          </a:p>
        </p:txBody>
      </p:sp>
      <p:sp>
        <p:nvSpPr>
          <p:cNvPr id="35" name="Google Shape;35;p5"/>
          <p:cNvSpPr txBox="1"/>
          <p:nvPr/>
        </p:nvSpPr>
        <p:spPr>
          <a:xfrm rot="5400000">
            <a:off x="-777000" y="15735700"/>
            <a:ext cx="20799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FFFFFF"/>
                </a:solidFill>
                <a:latin typeface="Barlow Condensed"/>
                <a:ea typeface="Barlow Condensed"/>
                <a:cs typeface="Barlow Condensed"/>
                <a:sym typeface="Barlow Condensed"/>
              </a:rPr>
              <a:t>SLIDESMANIA.COM</a:t>
            </a:r>
            <a:endParaRPr sz="2000">
              <a:solidFill>
                <a:srgbClr val="FFFFFF"/>
              </a:solidFill>
              <a:latin typeface="Barlow Condensed"/>
              <a:ea typeface="Barlow Condensed"/>
              <a:cs typeface="Barlow Condensed"/>
              <a:sym typeface="Barlow Condensed"/>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Ruled Paper" type="tx">
  <p:cSld name="TITLE_AND_BOD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1308750" y="866700"/>
            <a:ext cx="9411900" cy="1278600"/>
          </a:xfrm>
          <a:prstGeom prst="rect">
            <a:avLst/>
          </a:prstGeom>
        </p:spPr>
        <p:txBody>
          <a:bodyPr spcFirstLastPara="1" wrap="square" lIns="177725" tIns="177725" rIns="177725" bIns="177725" anchor="b" anchorCtr="0">
            <a:noAutofit/>
          </a:bodyPr>
          <a:lstStyle>
            <a:lvl1pPr lvl="0">
              <a:spcBef>
                <a:spcPts val="0"/>
              </a:spcBef>
              <a:spcAft>
                <a:spcPts val="0"/>
              </a:spcAft>
              <a:buSzPts val="7500"/>
              <a:buNone/>
              <a:defRPr sz="7500"/>
            </a:lvl1pPr>
            <a:lvl2pPr lvl="1">
              <a:spcBef>
                <a:spcPts val="0"/>
              </a:spcBef>
              <a:spcAft>
                <a:spcPts val="0"/>
              </a:spcAft>
              <a:buSzPts val="7500"/>
              <a:buNone/>
              <a:defRPr sz="7500"/>
            </a:lvl2pPr>
            <a:lvl3pPr lvl="2">
              <a:spcBef>
                <a:spcPts val="0"/>
              </a:spcBef>
              <a:spcAft>
                <a:spcPts val="0"/>
              </a:spcAft>
              <a:buSzPts val="7500"/>
              <a:buNone/>
              <a:defRPr sz="7500"/>
            </a:lvl3pPr>
            <a:lvl4pPr lvl="3">
              <a:spcBef>
                <a:spcPts val="0"/>
              </a:spcBef>
              <a:spcAft>
                <a:spcPts val="0"/>
              </a:spcAft>
              <a:buSzPts val="7500"/>
              <a:buNone/>
              <a:defRPr sz="7500"/>
            </a:lvl4pPr>
            <a:lvl5pPr lvl="4">
              <a:spcBef>
                <a:spcPts val="0"/>
              </a:spcBef>
              <a:spcAft>
                <a:spcPts val="0"/>
              </a:spcAft>
              <a:buSzPts val="7500"/>
              <a:buNone/>
              <a:defRPr sz="7500"/>
            </a:lvl5pPr>
            <a:lvl6pPr lvl="5">
              <a:spcBef>
                <a:spcPts val="0"/>
              </a:spcBef>
              <a:spcAft>
                <a:spcPts val="0"/>
              </a:spcAft>
              <a:buSzPts val="7500"/>
              <a:buNone/>
              <a:defRPr sz="7500"/>
            </a:lvl6pPr>
            <a:lvl7pPr lvl="6">
              <a:spcBef>
                <a:spcPts val="0"/>
              </a:spcBef>
              <a:spcAft>
                <a:spcPts val="0"/>
              </a:spcAft>
              <a:buSzPts val="7500"/>
              <a:buNone/>
              <a:defRPr sz="7500"/>
            </a:lvl7pPr>
            <a:lvl8pPr lvl="7">
              <a:spcBef>
                <a:spcPts val="0"/>
              </a:spcBef>
              <a:spcAft>
                <a:spcPts val="0"/>
              </a:spcAft>
              <a:buSzPts val="7500"/>
              <a:buNone/>
              <a:defRPr sz="7500"/>
            </a:lvl8pPr>
            <a:lvl9pPr lvl="8">
              <a:spcBef>
                <a:spcPts val="0"/>
              </a:spcBef>
              <a:spcAft>
                <a:spcPts val="0"/>
              </a:spcAft>
              <a:buSzPts val="7500"/>
              <a:buNone/>
              <a:defRPr sz="7500"/>
            </a:lvl9pPr>
          </a:lstStyle>
          <a:p>
            <a:endParaRPr/>
          </a:p>
        </p:txBody>
      </p:sp>
      <p:sp>
        <p:nvSpPr>
          <p:cNvPr id="38" name="Google Shape;38;p6"/>
          <p:cNvSpPr txBox="1">
            <a:spLocks noGrp="1"/>
          </p:cNvSpPr>
          <p:nvPr>
            <p:ph type="body" idx="1"/>
          </p:nvPr>
        </p:nvSpPr>
        <p:spPr>
          <a:xfrm>
            <a:off x="1308750" y="2279775"/>
            <a:ext cx="9411900" cy="13872600"/>
          </a:xfrm>
          <a:prstGeom prst="rect">
            <a:avLst/>
          </a:prstGeom>
        </p:spPr>
        <p:txBody>
          <a:bodyPr spcFirstLastPara="1" wrap="square" lIns="177725" tIns="177725" rIns="177725" bIns="177725" anchor="t" anchorCtr="0">
            <a:noAutofit/>
          </a:bodyPr>
          <a:lstStyle>
            <a:lvl1pPr marL="457200" lvl="0" indent="-533400">
              <a:spcBef>
                <a:spcPts val="0"/>
              </a:spcBef>
              <a:spcAft>
                <a:spcPts val="0"/>
              </a:spcAft>
              <a:buSzPts val="4800"/>
              <a:buChar char="●"/>
              <a:defRPr sz="4800"/>
            </a:lvl1pPr>
            <a:lvl2pPr marL="914400" lvl="1" indent="-533400">
              <a:spcBef>
                <a:spcPts val="3100"/>
              </a:spcBef>
              <a:spcAft>
                <a:spcPts val="0"/>
              </a:spcAft>
              <a:buSzPts val="4800"/>
              <a:buChar char="○"/>
              <a:defRPr sz="4800"/>
            </a:lvl2pPr>
            <a:lvl3pPr marL="1371600" lvl="2" indent="-533400">
              <a:spcBef>
                <a:spcPts val="3100"/>
              </a:spcBef>
              <a:spcAft>
                <a:spcPts val="0"/>
              </a:spcAft>
              <a:buSzPts val="4800"/>
              <a:buChar char="■"/>
              <a:defRPr sz="4800"/>
            </a:lvl3pPr>
            <a:lvl4pPr marL="1828800" lvl="3" indent="-533400">
              <a:spcBef>
                <a:spcPts val="3100"/>
              </a:spcBef>
              <a:spcAft>
                <a:spcPts val="0"/>
              </a:spcAft>
              <a:buSzPts val="4800"/>
              <a:buChar char="●"/>
              <a:defRPr sz="4800"/>
            </a:lvl4pPr>
            <a:lvl5pPr marL="2286000" lvl="4" indent="-533400">
              <a:spcBef>
                <a:spcPts val="3100"/>
              </a:spcBef>
              <a:spcAft>
                <a:spcPts val="0"/>
              </a:spcAft>
              <a:buSzPts val="4800"/>
              <a:buChar char="○"/>
              <a:defRPr sz="4800"/>
            </a:lvl5pPr>
            <a:lvl6pPr marL="2743200" lvl="5" indent="-533400">
              <a:spcBef>
                <a:spcPts val="3100"/>
              </a:spcBef>
              <a:spcAft>
                <a:spcPts val="0"/>
              </a:spcAft>
              <a:buSzPts val="4800"/>
              <a:buChar char="■"/>
              <a:defRPr sz="4800"/>
            </a:lvl6pPr>
            <a:lvl7pPr marL="3200400" lvl="6" indent="-533400">
              <a:spcBef>
                <a:spcPts val="3100"/>
              </a:spcBef>
              <a:spcAft>
                <a:spcPts val="0"/>
              </a:spcAft>
              <a:buSzPts val="4800"/>
              <a:buChar char="●"/>
              <a:defRPr sz="4800"/>
            </a:lvl7pPr>
            <a:lvl8pPr marL="3657600" lvl="7" indent="-533400">
              <a:spcBef>
                <a:spcPts val="3100"/>
              </a:spcBef>
              <a:spcAft>
                <a:spcPts val="0"/>
              </a:spcAft>
              <a:buSzPts val="4800"/>
              <a:buChar char="○"/>
              <a:defRPr sz="4800"/>
            </a:lvl8pPr>
            <a:lvl9pPr marL="4114800" lvl="8" indent="-533400">
              <a:spcBef>
                <a:spcPts val="3100"/>
              </a:spcBef>
              <a:spcAft>
                <a:spcPts val="3100"/>
              </a:spcAft>
              <a:buSzPts val="4800"/>
              <a:buChar char="■"/>
              <a:defRPr sz="4800"/>
            </a:lvl9pPr>
          </a:lstStyle>
          <a:p>
            <a:endParaRPr/>
          </a:p>
        </p:txBody>
      </p:sp>
      <p:sp>
        <p:nvSpPr>
          <p:cNvPr id="39" name="Google Shape;39;p6"/>
          <p:cNvSpPr txBox="1">
            <a:spLocks noGrp="1"/>
          </p:cNvSpPr>
          <p:nvPr>
            <p:ph type="sldNum" idx="12"/>
          </p:nvPr>
        </p:nvSpPr>
        <p:spPr>
          <a:xfrm>
            <a:off x="10944147" y="15147499"/>
            <a:ext cx="708900" cy="1278600"/>
          </a:xfrm>
          <a:prstGeom prst="rect">
            <a:avLst/>
          </a:prstGeom>
        </p:spPr>
        <p:txBody>
          <a:bodyPr spcFirstLastPara="1" wrap="square" lIns="177725" tIns="177725" rIns="177725" bIns="1777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Grid Paper" type="blank">
  <p:cSld name="BLANK">
    <p:spTree>
      <p:nvGrpSpPr>
        <p:cNvPr id="1" name="Shape 103"/>
        <p:cNvGrpSpPr/>
        <p:nvPr/>
      </p:nvGrpSpPr>
      <p:grpSpPr>
        <a:xfrm>
          <a:off x="0" y="0"/>
          <a:ext cx="0" cy="0"/>
          <a:chOff x="0" y="0"/>
          <a:chExt cx="0" cy="0"/>
        </a:xfrm>
      </p:grpSpPr>
      <p:sp>
        <p:nvSpPr>
          <p:cNvPr id="104" name="Google Shape;104;p8"/>
          <p:cNvSpPr txBox="1">
            <a:spLocks noGrp="1"/>
          </p:cNvSpPr>
          <p:nvPr>
            <p:ph type="sldNum" idx="12"/>
          </p:nvPr>
        </p:nvSpPr>
        <p:spPr>
          <a:xfrm>
            <a:off x="10944147" y="15147499"/>
            <a:ext cx="708900" cy="1278600"/>
          </a:xfrm>
          <a:prstGeom prst="rect">
            <a:avLst/>
          </a:prstGeom>
        </p:spPr>
        <p:txBody>
          <a:bodyPr spcFirstLastPara="1" wrap="square" lIns="177725" tIns="177725" rIns="177725" bIns="1777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pic>
        <p:nvPicPr>
          <p:cNvPr id="105" name="Google Shape;105;p8"/>
          <p:cNvPicPr preferRelativeResize="0"/>
          <p:nvPr/>
        </p:nvPicPr>
        <p:blipFill rotWithShape="1">
          <a:blip r:embed="rId2">
            <a:alphaModFix/>
          </a:blip>
          <a:srcRect l="19" r="19"/>
          <a:stretch/>
        </p:blipFill>
        <p:spPr>
          <a:xfrm>
            <a:off x="0" y="0"/>
            <a:ext cx="11811602" cy="16707601"/>
          </a:xfrm>
          <a:prstGeom prst="rect">
            <a:avLst/>
          </a:prstGeom>
          <a:noFill/>
          <a:ln>
            <a:noFill/>
          </a:ln>
        </p:spPr>
      </p:pic>
      <p:sp>
        <p:nvSpPr>
          <p:cNvPr id="106" name="Google Shape;106;p8"/>
          <p:cNvSpPr txBox="1">
            <a:spLocks noGrp="1"/>
          </p:cNvSpPr>
          <p:nvPr>
            <p:ph type="title"/>
          </p:nvPr>
        </p:nvSpPr>
        <p:spPr>
          <a:xfrm>
            <a:off x="1308750" y="866700"/>
            <a:ext cx="9635400" cy="1278600"/>
          </a:xfrm>
          <a:prstGeom prst="rect">
            <a:avLst/>
          </a:prstGeom>
        </p:spPr>
        <p:txBody>
          <a:bodyPr spcFirstLastPara="1" wrap="square" lIns="177725" tIns="177725" rIns="177725" bIns="177725" anchor="b" anchorCtr="0">
            <a:noAutofit/>
          </a:bodyPr>
          <a:lstStyle>
            <a:lvl1pPr lvl="0" rtl="0">
              <a:spcBef>
                <a:spcPts val="0"/>
              </a:spcBef>
              <a:spcAft>
                <a:spcPts val="0"/>
              </a:spcAft>
              <a:buSzPts val="7500"/>
              <a:buNone/>
              <a:defRPr sz="7500"/>
            </a:lvl1pPr>
            <a:lvl2pPr lvl="1" rtl="0">
              <a:spcBef>
                <a:spcPts val="0"/>
              </a:spcBef>
              <a:spcAft>
                <a:spcPts val="0"/>
              </a:spcAft>
              <a:buSzPts val="7500"/>
              <a:buNone/>
              <a:defRPr sz="7500"/>
            </a:lvl2pPr>
            <a:lvl3pPr lvl="2" rtl="0">
              <a:spcBef>
                <a:spcPts val="0"/>
              </a:spcBef>
              <a:spcAft>
                <a:spcPts val="0"/>
              </a:spcAft>
              <a:buSzPts val="7500"/>
              <a:buNone/>
              <a:defRPr sz="7500"/>
            </a:lvl3pPr>
            <a:lvl4pPr lvl="3" rtl="0">
              <a:spcBef>
                <a:spcPts val="0"/>
              </a:spcBef>
              <a:spcAft>
                <a:spcPts val="0"/>
              </a:spcAft>
              <a:buSzPts val="7500"/>
              <a:buNone/>
              <a:defRPr sz="7500"/>
            </a:lvl4pPr>
            <a:lvl5pPr lvl="4" rtl="0">
              <a:spcBef>
                <a:spcPts val="0"/>
              </a:spcBef>
              <a:spcAft>
                <a:spcPts val="0"/>
              </a:spcAft>
              <a:buSzPts val="7500"/>
              <a:buNone/>
              <a:defRPr sz="7500"/>
            </a:lvl5pPr>
            <a:lvl6pPr lvl="5" rtl="0">
              <a:spcBef>
                <a:spcPts val="0"/>
              </a:spcBef>
              <a:spcAft>
                <a:spcPts val="0"/>
              </a:spcAft>
              <a:buSzPts val="7500"/>
              <a:buNone/>
              <a:defRPr sz="7500"/>
            </a:lvl6pPr>
            <a:lvl7pPr lvl="6" rtl="0">
              <a:spcBef>
                <a:spcPts val="0"/>
              </a:spcBef>
              <a:spcAft>
                <a:spcPts val="0"/>
              </a:spcAft>
              <a:buSzPts val="7500"/>
              <a:buNone/>
              <a:defRPr sz="7500"/>
            </a:lvl7pPr>
            <a:lvl8pPr lvl="7" rtl="0">
              <a:spcBef>
                <a:spcPts val="0"/>
              </a:spcBef>
              <a:spcAft>
                <a:spcPts val="0"/>
              </a:spcAft>
              <a:buSzPts val="7500"/>
              <a:buNone/>
              <a:defRPr sz="7500"/>
            </a:lvl8pPr>
            <a:lvl9pPr lvl="8" rtl="0">
              <a:spcBef>
                <a:spcPts val="0"/>
              </a:spcBef>
              <a:spcAft>
                <a:spcPts val="0"/>
              </a:spcAft>
              <a:buSzPts val="7500"/>
              <a:buNone/>
              <a:defRPr sz="7500"/>
            </a:lvl9pPr>
          </a:lstStyle>
          <a:p>
            <a:endParaRPr/>
          </a:p>
        </p:txBody>
      </p:sp>
      <p:sp>
        <p:nvSpPr>
          <p:cNvPr id="107" name="Google Shape;107;p8"/>
          <p:cNvSpPr txBox="1">
            <a:spLocks noGrp="1"/>
          </p:cNvSpPr>
          <p:nvPr>
            <p:ph type="body" idx="1"/>
          </p:nvPr>
        </p:nvSpPr>
        <p:spPr>
          <a:xfrm>
            <a:off x="1308750" y="2279775"/>
            <a:ext cx="9635400" cy="13872600"/>
          </a:xfrm>
          <a:prstGeom prst="rect">
            <a:avLst/>
          </a:prstGeom>
        </p:spPr>
        <p:txBody>
          <a:bodyPr spcFirstLastPara="1" wrap="square" lIns="177725" tIns="177725" rIns="177725" bIns="177725" anchor="t" anchorCtr="0">
            <a:noAutofit/>
          </a:bodyPr>
          <a:lstStyle>
            <a:lvl1pPr marL="457200" lvl="0" indent="-533400" rtl="0">
              <a:spcBef>
                <a:spcPts val="0"/>
              </a:spcBef>
              <a:spcAft>
                <a:spcPts val="0"/>
              </a:spcAft>
              <a:buSzPts val="4800"/>
              <a:buChar char="●"/>
              <a:defRPr sz="4800"/>
            </a:lvl1pPr>
            <a:lvl2pPr marL="914400" lvl="1" indent="-533400" rtl="0">
              <a:spcBef>
                <a:spcPts val="3100"/>
              </a:spcBef>
              <a:spcAft>
                <a:spcPts val="0"/>
              </a:spcAft>
              <a:buSzPts val="4800"/>
              <a:buChar char="○"/>
              <a:defRPr sz="4800"/>
            </a:lvl2pPr>
            <a:lvl3pPr marL="1371600" lvl="2" indent="-533400" rtl="0">
              <a:spcBef>
                <a:spcPts val="3100"/>
              </a:spcBef>
              <a:spcAft>
                <a:spcPts val="0"/>
              </a:spcAft>
              <a:buSzPts val="4800"/>
              <a:buChar char="■"/>
              <a:defRPr sz="4800"/>
            </a:lvl3pPr>
            <a:lvl4pPr marL="1828800" lvl="3" indent="-533400" rtl="0">
              <a:spcBef>
                <a:spcPts val="3100"/>
              </a:spcBef>
              <a:spcAft>
                <a:spcPts val="0"/>
              </a:spcAft>
              <a:buSzPts val="4800"/>
              <a:buChar char="●"/>
              <a:defRPr sz="4800"/>
            </a:lvl4pPr>
            <a:lvl5pPr marL="2286000" lvl="4" indent="-533400" rtl="0">
              <a:spcBef>
                <a:spcPts val="3100"/>
              </a:spcBef>
              <a:spcAft>
                <a:spcPts val="0"/>
              </a:spcAft>
              <a:buSzPts val="4800"/>
              <a:buChar char="○"/>
              <a:defRPr sz="4800"/>
            </a:lvl5pPr>
            <a:lvl6pPr marL="2743200" lvl="5" indent="-533400" rtl="0">
              <a:spcBef>
                <a:spcPts val="3100"/>
              </a:spcBef>
              <a:spcAft>
                <a:spcPts val="0"/>
              </a:spcAft>
              <a:buSzPts val="4800"/>
              <a:buChar char="■"/>
              <a:defRPr sz="4800"/>
            </a:lvl6pPr>
            <a:lvl7pPr marL="3200400" lvl="6" indent="-533400" rtl="0">
              <a:spcBef>
                <a:spcPts val="3100"/>
              </a:spcBef>
              <a:spcAft>
                <a:spcPts val="0"/>
              </a:spcAft>
              <a:buSzPts val="4800"/>
              <a:buChar char="●"/>
              <a:defRPr sz="4800"/>
            </a:lvl7pPr>
            <a:lvl8pPr marL="3657600" lvl="7" indent="-533400" rtl="0">
              <a:spcBef>
                <a:spcPts val="3100"/>
              </a:spcBef>
              <a:spcAft>
                <a:spcPts val="0"/>
              </a:spcAft>
              <a:buSzPts val="4800"/>
              <a:buChar char="○"/>
              <a:defRPr sz="4800"/>
            </a:lvl8pPr>
            <a:lvl9pPr marL="4114800" lvl="8" indent="-533400" rtl="0">
              <a:spcBef>
                <a:spcPts val="3100"/>
              </a:spcBef>
              <a:spcAft>
                <a:spcPts val="3100"/>
              </a:spcAft>
              <a:buSzPts val="4800"/>
              <a:buChar char="■"/>
              <a:defRPr sz="4800"/>
            </a:lvl9pPr>
          </a:lstStyle>
          <a:p>
            <a:endParaRPr/>
          </a:p>
        </p:txBody>
      </p:sp>
      <p:sp>
        <p:nvSpPr>
          <p:cNvPr id="108" name="Google Shape;108;p8"/>
          <p:cNvSpPr txBox="1"/>
          <p:nvPr/>
        </p:nvSpPr>
        <p:spPr>
          <a:xfrm rot="5400000">
            <a:off x="-777000" y="15735700"/>
            <a:ext cx="20799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1C4587"/>
                </a:solidFill>
                <a:latin typeface="Barlow Condensed"/>
                <a:ea typeface="Barlow Condensed"/>
                <a:cs typeface="Barlow Condensed"/>
                <a:sym typeface="Barlow Condensed"/>
              </a:rPr>
              <a:t>SLIDESMANIA.COM</a:t>
            </a:r>
            <a:endParaRPr sz="2000">
              <a:solidFill>
                <a:srgbClr val="1C4587"/>
              </a:solidFill>
              <a:latin typeface="Barlow Condensed"/>
              <a:ea typeface="Barlow Condensed"/>
              <a:cs typeface="Barlow Condensed"/>
              <a:sym typeface="Barlow Condensed"/>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8">
            <a:alphaModFix/>
          </a:blip>
          <a:srcRect l="19" r="19"/>
          <a:stretch/>
        </p:blipFill>
        <p:spPr>
          <a:xfrm>
            <a:off x="0" y="0"/>
            <a:ext cx="11811602" cy="16707598"/>
          </a:xfrm>
          <a:prstGeom prst="rect">
            <a:avLst/>
          </a:prstGeom>
          <a:noFill/>
          <a:ln>
            <a:noFill/>
          </a:ln>
        </p:spPr>
      </p:pic>
      <p:sp>
        <p:nvSpPr>
          <p:cNvPr id="7" name="Google Shape;7;p1"/>
          <p:cNvSpPr txBox="1">
            <a:spLocks noGrp="1"/>
          </p:cNvSpPr>
          <p:nvPr>
            <p:ph type="title"/>
          </p:nvPr>
        </p:nvSpPr>
        <p:spPr>
          <a:xfrm>
            <a:off x="1308750" y="865101"/>
            <a:ext cx="10100400" cy="1278600"/>
          </a:xfrm>
          <a:prstGeom prst="rect">
            <a:avLst/>
          </a:prstGeom>
          <a:noFill/>
          <a:ln>
            <a:noFill/>
          </a:ln>
        </p:spPr>
        <p:txBody>
          <a:bodyPr spcFirstLastPara="1" wrap="square" lIns="177725" tIns="177725" rIns="177725" bIns="177725" anchor="t" anchorCtr="0">
            <a:noAutofit/>
          </a:bodyPr>
          <a:lstStyle>
            <a:lvl1pPr lvl="0">
              <a:spcBef>
                <a:spcPts val="0"/>
              </a:spcBef>
              <a:spcAft>
                <a:spcPts val="0"/>
              </a:spcAft>
              <a:buClr>
                <a:srgbClr val="1C4587"/>
              </a:buClr>
              <a:buSzPts val="7200"/>
              <a:buFont typeface="Pompiere"/>
              <a:buNone/>
              <a:defRPr sz="7200" b="1">
                <a:solidFill>
                  <a:srgbClr val="1C4587"/>
                </a:solidFill>
                <a:latin typeface="Pompiere"/>
                <a:ea typeface="Pompiere"/>
                <a:cs typeface="Pompiere"/>
                <a:sym typeface="Pompiere"/>
              </a:defRPr>
            </a:lvl1pPr>
            <a:lvl2pPr lvl="1">
              <a:spcBef>
                <a:spcPts val="0"/>
              </a:spcBef>
              <a:spcAft>
                <a:spcPts val="0"/>
              </a:spcAft>
              <a:buClr>
                <a:srgbClr val="1C4587"/>
              </a:buClr>
              <a:buSzPts val="7200"/>
              <a:buFont typeface="Pompiere"/>
              <a:buNone/>
              <a:defRPr sz="7200" b="1">
                <a:solidFill>
                  <a:srgbClr val="1C4587"/>
                </a:solidFill>
                <a:latin typeface="Pompiere"/>
                <a:ea typeface="Pompiere"/>
                <a:cs typeface="Pompiere"/>
                <a:sym typeface="Pompiere"/>
              </a:defRPr>
            </a:lvl2pPr>
            <a:lvl3pPr lvl="2">
              <a:spcBef>
                <a:spcPts val="0"/>
              </a:spcBef>
              <a:spcAft>
                <a:spcPts val="0"/>
              </a:spcAft>
              <a:buClr>
                <a:srgbClr val="1C4587"/>
              </a:buClr>
              <a:buSzPts val="7200"/>
              <a:buFont typeface="Pompiere"/>
              <a:buNone/>
              <a:defRPr sz="7200" b="1">
                <a:solidFill>
                  <a:srgbClr val="1C4587"/>
                </a:solidFill>
                <a:latin typeface="Pompiere"/>
                <a:ea typeface="Pompiere"/>
                <a:cs typeface="Pompiere"/>
                <a:sym typeface="Pompiere"/>
              </a:defRPr>
            </a:lvl3pPr>
            <a:lvl4pPr lvl="3">
              <a:spcBef>
                <a:spcPts val="0"/>
              </a:spcBef>
              <a:spcAft>
                <a:spcPts val="0"/>
              </a:spcAft>
              <a:buClr>
                <a:srgbClr val="1C4587"/>
              </a:buClr>
              <a:buSzPts val="7200"/>
              <a:buFont typeface="Pompiere"/>
              <a:buNone/>
              <a:defRPr sz="7200" b="1">
                <a:solidFill>
                  <a:srgbClr val="1C4587"/>
                </a:solidFill>
                <a:latin typeface="Pompiere"/>
                <a:ea typeface="Pompiere"/>
                <a:cs typeface="Pompiere"/>
                <a:sym typeface="Pompiere"/>
              </a:defRPr>
            </a:lvl4pPr>
            <a:lvl5pPr lvl="4">
              <a:spcBef>
                <a:spcPts val="0"/>
              </a:spcBef>
              <a:spcAft>
                <a:spcPts val="0"/>
              </a:spcAft>
              <a:buClr>
                <a:srgbClr val="1C4587"/>
              </a:buClr>
              <a:buSzPts val="7200"/>
              <a:buFont typeface="Pompiere"/>
              <a:buNone/>
              <a:defRPr sz="7200" b="1">
                <a:solidFill>
                  <a:srgbClr val="1C4587"/>
                </a:solidFill>
                <a:latin typeface="Pompiere"/>
                <a:ea typeface="Pompiere"/>
                <a:cs typeface="Pompiere"/>
                <a:sym typeface="Pompiere"/>
              </a:defRPr>
            </a:lvl5pPr>
            <a:lvl6pPr lvl="5">
              <a:spcBef>
                <a:spcPts val="0"/>
              </a:spcBef>
              <a:spcAft>
                <a:spcPts val="0"/>
              </a:spcAft>
              <a:buClr>
                <a:srgbClr val="1C4587"/>
              </a:buClr>
              <a:buSzPts val="7200"/>
              <a:buFont typeface="Pompiere"/>
              <a:buNone/>
              <a:defRPr sz="7200" b="1">
                <a:solidFill>
                  <a:srgbClr val="1C4587"/>
                </a:solidFill>
                <a:latin typeface="Pompiere"/>
                <a:ea typeface="Pompiere"/>
                <a:cs typeface="Pompiere"/>
                <a:sym typeface="Pompiere"/>
              </a:defRPr>
            </a:lvl6pPr>
            <a:lvl7pPr lvl="6">
              <a:spcBef>
                <a:spcPts val="0"/>
              </a:spcBef>
              <a:spcAft>
                <a:spcPts val="0"/>
              </a:spcAft>
              <a:buClr>
                <a:srgbClr val="1C4587"/>
              </a:buClr>
              <a:buSzPts val="7200"/>
              <a:buFont typeface="Pompiere"/>
              <a:buNone/>
              <a:defRPr sz="7200" b="1">
                <a:solidFill>
                  <a:srgbClr val="1C4587"/>
                </a:solidFill>
                <a:latin typeface="Pompiere"/>
                <a:ea typeface="Pompiere"/>
                <a:cs typeface="Pompiere"/>
                <a:sym typeface="Pompiere"/>
              </a:defRPr>
            </a:lvl7pPr>
            <a:lvl8pPr lvl="7">
              <a:spcBef>
                <a:spcPts val="0"/>
              </a:spcBef>
              <a:spcAft>
                <a:spcPts val="0"/>
              </a:spcAft>
              <a:buClr>
                <a:srgbClr val="1C4587"/>
              </a:buClr>
              <a:buSzPts val="7200"/>
              <a:buFont typeface="Pompiere"/>
              <a:buNone/>
              <a:defRPr sz="7200" b="1">
                <a:solidFill>
                  <a:srgbClr val="1C4587"/>
                </a:solidFill>
                <a:latin typeface="Pompiere"/>
                <a:ea typeface="Pompiere"/>
                <a:cs typeface="Pompiere"/>
                <a:sym typeface="Pompiere"/>
              </a:defRPr>
            </a:lvl8pPr>
            <a:lvl9pPr lvl="8">
              <a:spcBef>
                <a:spcPts val="0"/>
              </a:spcBef>
              <a:spcAft>
                <a:spcPts val="0"/>
              </a:spcAft>
              <a:buClr>
                <a:srgbClr val="1C4587"/>
              </a:buClr>
              <a:buSzPts val="7200"/>
              <a:buFont typeface="Pompiere"/>
              <a:buNone/>
              <a:defRPr sz="7200" b="1">
                <a:solidFill>
                  <a:srgbClr val="1C4587"/>
                </a:solidFill>
                <a:latin typeface="Pompiere"/>
                <a:ea typeface="Pompiere"/>
                <a:cs typeface="Pompiere"/>
                <a:sym typeface="Pompiere"/>
              </a:defRPr>
            </a:lvl9pPr>
          </a:lstStyle>
          <a:p>
            <a:endParaRPr/>
          </a:p>
        </p:txBody>
      </p:sp>
      <p:sp>
        <p:nvSpPr>
          <p:cNvPr id="8" name="Google Shape;8;p1"/>
          <p:cNvSpPr txBox="1">
            <a:spLocks noGrp="1"/>
          </p:cNvSpPr>
          <p:nvPr>
            <p:ph type="body" idx="1"/>
          </p:nvPr>
        </p:nvSpPr>
        <p:spPr>
          <a:xfrm>
            <a:off x="1308754" y="3743583"/>
            <a:ext cx="10100400" cy="11097600"/>
          </a:xfrm>
          <a:prstGeom prst="rect">
            <a:avLst/>
          </a:prstGeom>
          <a:noFill/>
          <a:ln>
            <a:noFill/>
          </a:ln>
        </p:spPr>
        <p:txBody>
          <a:bodyPr spcFirstLastPara="1" wrap="square" lIns="177725" tIns="177725" rIns="177725" bIns="177725" anchor="t" anchorCtr="0">
            <a:noAutofit/>
          </a:bodyPr>
          <a:lstStyle>
            <a:lvl1pPr marL="457200" lvl="0" indent="-533400">
              <a:lnSpc>
                <a:spcPct val="115000"/>
              </a:lnSpc>
              <a:spcBef>
                <a:spcPts val="0"/>
              </a:spcBef>
              <a:spcAft>
                <a:spcPts val="0"/>
              </a:spcAft>
              <a:buClr>
                <a:srgbClr val="1C4587"/>
              </a:buClr>
              <a:buSzPts val="4800"/>
              <a:buFont typeface="Caveat"/>
              <a:buChar char="●"/>
              <a:defRPr sz="4800">
                <a:solidFill>
                  <a:srgbClr val="1C4587"/>
                </a:solidFill>
                <a:latin typeface="Caveat"/>
                <a:ea typeface="Caveat"/>
                <a:cs typeface="Caveat"/>
                <a:sym typeface="Caveat"/>
              </a:defRPr>
            </a:lvl1pPr>
            <a:lvl2pPr marL="914400" lvl="1" indent="-533400">
              <a:lnSpc>
                <a:spcPct val="115000"/>
              </a:lnSpc>
              <a:spcBef>
                <a:spcPts val="3100"/>
              </a:spcBef>
              <a:spcAft>
                <a:spcPts val="0"/>
              </a:spcAft>
              <a:buClr>
                <a:srgbClr val="1C4587"/>
              </a:buClr>
              <a:buSzPts val="4800"/>
              <a:buFont typeface="Caveat"/>
              <a:buChar char="○"/>
              <a:defRPr sz="4800">
                <a:solidFill>
                  <a:srgbClr val="1C4587"/>
                </a:solidFill>
                <a:latin typeface="Caveat"/>
                <a:ea typeface="Caveat"/>
                <a:cs typeface="Caveat"/>
                <a:sym typeface="Caveat"/>
              </a:defRPr>
            </a:lvl2pPr>
            <a:lvl3pPr marL="1371600" lvl="2" indent="-533400">
              <a:lnSpc>
                <a:spcPct val="115000"/>
              </a:lnSpc>
              <a:spcBef>
                <a:spcPts val="3100"/>
              </a:spcBef>
              <a:spcAft>
                <a:spcPts val="0"/>
              </a:spcAft>
              <a:buClr>
                <a:srgbClr val="1C4587"/>
              </a:buClr>
              <a:buSzPts val="4800"/>
              <a:buFont typeface="Caveat"/>
              <a:buChar char="■"/>
              <a:defRPr sz="4800">
                <a:solidFill>
                  <a:srgbClr val="1C4587"/>
                </a:solidFill>
                <a:latin typeface="Caveat"/>
                <a:ea typeface="Caveat"/>
                <a:cs typeface="Caveat"/>
                <a:sym typeface="Caveat"/>
              </a:defRPr>
            </a:lvl3pPr>
            <a:lvl4pPr marL="1828800" lvl="3" indent="-533400">
              <a:lnSpc>
                <a:spcPct val="115000"/>
              </a:lnSpc>
              <a:spcBef>
                <a:spcPts val="3100"/>
              </a:spcBef>
              <a:spcAft>
                <a:spcPts val="0"/>
              </a:spcAft>
              <a:buClr>
                <a:srgbClr val="1C4587"/>
              </a:buClr>
              <a:buSzPts val="4800"/>
              <a:buFont typeface="Caveat"/>
              <a:buChar char="●"/>
              <a:defRPr sz="4800">
                <a:solidFill>
                  <a:srgbClr val="1C4587"/>
                </a:solidFill>
                <a:latin typeface="Caveat"/>
                <a:ea typeface="Caveat"/>
                <a:cs typeface="Caveat"/>
                <a:sym typeface="Caveat"/>
              </a:defRPr>
            </a:lvl4pPr>
            <a:lvl5pPr marL="2286000" lvl="4" indent="-533400">
              <a:lnSpc>
                <a:spcPct val="115000"/>
              </a:lnSpc>
              <a:spcBef>
                <a:spcPts val="3100"/>
              </a:spcBef>
              <a:spcAft>
                <a:spcPts val="0"/>
              </a:spcAft>
              <a:buClr>
                <a:srgbClr val="1C4587"/>
              </a:buClr>
              <a:buSzPts val="4800"/>
              <a:buFont typeface="Caveat"/>
              <a:buChar char="○"/>
              <a:defRPr sz="4800">
                <a:solidFill>
                  <a:srgbClr val="1C4587"/>
                </a:solidFill>
                <a:latin typeface="Caveat"/>
                <a:ea typeface="Caveat"/>
                <a:cs typeface="Caveat"/>
                <a:sym typeface="Caveat"/>
              </a:defRPr>
            </a:lvl5pPr>
            <a:lvl6pPr marL="2743200" lvl="5" indent="-533400">
              <a:lnSpc>
                <a:spcPct val="115000"/>
              </a:lnSpc>
              <a:spcBef>
                <a:spcPts val="3100"/>
              </a:spcBef>
              <a:spcAft>
                <a:spcPts val="0"/>
              </a:spcAft>
              <a:buClr>
                <a:srgbClr val="1C4587"/>
              </a:buClr>
              <a:buSzPts val="4800"/>
              <a:buFont typeface="Caveat"/>
              <a:buChar char="■"/>
              <a:defRPr sz="4800">
                <a:solidFill>
                  <a:srgbClr val="1C4587"/>
                </a:solidFill>
                <a:latin typeface="Caveat"/>
                <a:ea typeface="Caveat"/>
                <a:cs typeface="Caveat"/>
                <a:sym typeface="Caveat"/>
              </a:defRPr>
            </a:lvl6pPr>
            <a:lvl7pPr marL="3200400" lvl="6" indent="-533400">
              <a:lnSpc>
                <a:spcPct val="115000"/>
              </a:lnSpc>
              <a:spcBef>
                <a:spcPts val="3100"/>
              </a:spcBef>
              <a:spcAft>
                <a:spcPts val="0"/>
              </a:spcAft>
              <a:buClr>
                <a:srgbClr val="1C4587"/>
              </a:buClr>
              <a:buSzPts val="4800"/>
              <a:buFont typeface="Caveat"/>
              <a:buChar char="●"/>
              <a:defRPr sz="4800">
                <a:solidFill>
                  <a:srgbClr val="1C4587"/>
                </a:solidFill>
                <a:latin typeface="Caveat"/>
                <a:ea typeface="Caveat"/>
                <a:cs typeface="Caveat"/>
                <a:sym typeface="Caveat"/>
              </a:defRPr>
            </a:lvl7pPr>
            <a:lvl8pPr marL="3657600" lvl="7" indent="-533400">
              <a:lnSpc>
                <a:spcPct val="115000"/>
              </a:lnSpc>
              <a:spcBef>
                <a:spcPts val="3100"/>
              </a:spcBef>
              <a:spcAft>
                <a:spcPts val="0"/>
              </a:spcAft>
              <a:buClr>
                <a:srgbClr val="1C4587"/>
              </a:buClr>
              <a:buSzPts val="4800"/>
              <a:buFont typeface="Caveat"/>
              <a:buChar char="○"/>
              <a:defRPr sz="4800">
                <a:solidFill>
                  <a:srgbClr val="1C4587"/>
                </a:solidFill>
                <a:latin typeface="Caveat"/>
                <a:ea typeface="Caveat"/>
                <a:cs typeface="Caveat"/>
                <a:sym typeface="Caveat"/>
              </a:defRPr>
            </a:lvl8pPr>
            <a:lvl9pPr marL="4114800" lvl="8" indent="-533400">
              <a:lnSpc>
                <a:spcPct val="115000"/>
              </a:lnSpc>
              <a:spcBef>
                <a:spcPts val="3100"/>
              </a:spcBef>
              <a:spcAft>
                <a:spcPts val="3100"/>
              </a:spcAft>
              <a:buClr>
                <a:srgbClr val="1C4587"/>
              </a:buClr>
              <a:buSzPts val="4800"/>
              <a:buFont typeface="Caveat"/>
              <a:buChar char="■"/>
              <a:defRPr sz="4800">
                <a:solidFill>
                  <a:srgbClr val="1C4587"/>
                </a:solidFill>
                <a:latin typeface="Caveat"/>
                <a:ea typeface="Caveat"/>
                <a:cs typeface="Caveat"/>
                <a:sym typeface="Caveat"/>
              </a:defRPr>
            </a:lvl9pPr>
          </a:lstStyle>
          <a:p>
            <a:endParaRPr/>
          </a:p>
        </p:txBody>
      </p:sp>
      <p:sp>
        <p:nvSpPr>
          <p:cNvPr id="9" name="Google Shape;9;p1"/>
          <p:cNvSpPr txBox="1">
            <a:spLocks noGrp="1"/>
          </p:cNvSpPr>
          <p:nvPr>
            <p:ph type="sldNum" idx="12"/>
          </p:nvPr>
        </p:nvSpPr>
        <p:spPr>
          <a:xfrm>
            <a:off x="10944147" y="15147499"/>
            <a:ext cx="708900" cy="1278600"/>
          </a:xfrm>
          <a:prstGeom prst="rect">
            <a:avLst/>
          </a:prstGeom>
          <a:noFill/>
          <a:ln>
            <a:noFill/>
          </a:ln>
        </p:spPr>
        <p:txBody>
          <a:bodyPr spcFirstLastPara="1" wrap="square" lIns="177725" tIns="177725" rIns="177725" bIns="177725" anchor="ctr" anchorCtr="0">
            <a:noAutofit/>
          </a:bodyPr>
          <a:lstStyle>
            <a:lvl1pPr lvl="0" algn="r">
              <a:buNone/>
              <a:defRPr sz="2000">
                <a:solidFill>
                  <a:schemeClr val="dk2"/>
                </a:solidFill>
              </a:defRPr>
            </a:lvl1pPr>
            <a:lvl2pPr lvl="1" algn="r">
              <a:buNone/>
              <a:defRPr sz="2000">
                <a:solidFill>
                  <a:schemeClr val="dk2"/>
                </a:solidFill>
              </a:defRPr>
            </a:lvl2pPr>
            <a:lvl3pPr lvl="2" algn="r">
              <a:buNone/>
              <a:defRPr sz="2000">
                <a:solidFill>
                  <a:schemeClr val="dk2"/>
                </a:solidFill>
              </a:defRPr>
            </a:lvl3pPr>
            <a:lvl4pPr lvl="3" algn="r">
              <a:buNone/>
              <a:defRPr sz="2000">
                <a:solidFill>
                  <a:schemeClr val="dk2"/>
                </a:solidFill>
              </a:defRPr>
            </a:lvl4pPr>
            <a:lvl5pPr lvl="4" algn="r">
              <a:buNone/>
              <a:defRPr sz="2000">
                <a:solidFill>
                  <a:schemeClr val="dk2"/>
                </a:solidFill>
              </a:defRPr>
            </a:lvl5pPr>
            <a:lvl6pPr lvl="5" algn="r">
              <a:buNone/>
              <a:defRPr sz="2000">
                <a:solidFill>
                  <a:schemeClr val="dk2"/>
                </a:solidFill>
              </a:defRPr>
            </a:lvl6pPr>
            <a:lvl7pPr lvl="6" algn="r">
              <a:buNone/>
              <a:defRPr sz="2000">
                <a:solidFill>
                  <a:schemeClr val="dk2"/>
                </a:solidFill>
              </a:defRPr>
            </a:lvl7pPr>
            <a:lvl8pPr lvl="7" algn="r">
              <a:buNone/>
              <a:defRPr sz="2000">
                <a:solidFill>
                  <a:schemeClr val="dk2"/>
                </a:solidFill>
              </a:defRPr>
            </a:lvl8pPr>
            <a:lvl9pPr lvl="8" algn="r">
              <a:buNone/>
              <a:defRPr sz="2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
        <p:nvSpPr>
          <p:cNvPr id="10" name="Google Shape;10;p1"/>
          <p:cNvSpPr txBox="1"/>
          <p:nvPr/>
        </p:nvSpPr>
        <p:spPr>
          <a:xfrm rot="5400000">
            <a:off x="-777000" y="15735700"/>
            <a:ext cx="20799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a:solidFill>
                  <a:srgbClr val="1C4587"/>
                </a:solidFill>
                <a:latin typeface="Barlow Condensed"/>
                <a:ea typeface="Barlow Condensed"/>
                <a:cs typeface="Barlow Condensed"/>
                <a:sym typeface="Barlow Condensed"/>
              </a:rPr>
              <a:t>SLIDESMANIA.COM</a:t>
            </a:r>
            <a:endParaRPr sz="2000">
              <a:solidFill>
                <a:srgbClr val="1C4587"/>
              </a:solidFill>
              <a:latin typeface="Barlow Condensed"/>
              <a:ea typeface="Barlow Condensed"/>
              <a:cs typeface="Barlow Condensed"/>
              <a:sym typeface="Barlow Condense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Lst>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hyperlink" Target="http://www.wikileaks.org/"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hyperlink" Target="http://www.transparency.org/feed/dc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hyperlink" Target="http://cvc.nic.in/"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hyperlink" Target="http://www.vigeye.com/"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hyperlink" Target="http://www.undp.org/hdro/indicators.html" TargetMode="Externa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hyperlink" Target="http://www.cddc.vt.edu/digitalgov/Latur-Gujarat.htm" TargetMode="Externa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www.prsindia.org/billtrack/" TargetMode="External"/><Relationship Id="rId2" Type="http://schemas.openxmlformats.org/officeDocument/2006/relationships/hyperlink" Target="http://www.jubileeusa.org/" TargetMode="Externa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hyperlink" Target="http://www1.worldbank.org/publicsector/egov/philippinecustomscs.htm" TargetMode="External"/><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hyperlink" Target="http://www.gyandoot.net/gyandoot/intranet.html"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0"/>
          <p:cNvSpPr txBox="1">
            <a:spLocks noGrp="1"/>
          </p:cNvSpPr>
          <p:nvPr>
            <p:ph type="ctrTitle"/>
          </p:nvPr>
        </p:nvSpPr>
        <p:spPr>
          <a:xfrm>
            <a:off x="1828800" y="6473800"/>
            <a:ext cx="8606118" cy="3673800"/>
          </a:xfrm>
          <a:prstGeom prst="rect">
            <a:avLst/>
          </a:prstGeom>
        </p:spPr>
        <p:txBody>
          <a:bodyPr spcFirstLastPara="1" wrap="square" lIns="177725" tIns="177725" rIns="177725" bIns="177725" anchor="ctr" anchorCtr="0">
            <a:noAutofit/>
          </a:bodyPr>
          <a:lstStyle/>
          <a:p>
            <a:pPr marL="0" lvl="0" indent="0" algn="ctr" rtl="0">
              <a:spcBef>
                <a:spcPts val="0"/>
              </a:spcBef>
              <a:spcAft>
                <a:spcPts val="0"/>
              </a:spcAft>
              <a:buNone/>
            </a:pPr>
            <a:r>
              <a:rPr lang="en-GB" dirty="0"/>
              <a:t>E-Governance Unit 2 E-governance models</a:t>
            </a:r>
            <a:endParaRPr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Broadcasting/</a:t>
            </a:r>
            <a:r>
              <a:rPr lang="nb-NO" dirty="0" err="1"/>
              <a:t>Wider</a:t>
            </a:r>
            <a:r>
              <a:rPr lang="nb-NO" dirty="0"/>
              <a:t> </a:t>
            </a:r>
            <a:r>
              <a:rPr lang="nb-NO" dirty="0" err="1"/>
              <a:t>Dissemination</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b="1" i="1" u="sng" dirty="0"/>
              <a:t>Evaluation </a:t>
            </a:r>
            <a:r>
              <a:rPr lang="nb-NO" b="1" i="1" u="sng" dirty="0" err="1"/>
              <a:t>of</a:t>
            </a:r>
            <a:r>
              <a:rPr lang="nb-NO" b="1" i="1" u="sng" dirty="0"/>
              <a:t> </a:t>
            </a:r>
            <a:r>
              <a:rPr lang="nb-NO" b="1" i="1" u="sng" dirty="0" err="1"/>
              <a:t>Wider</a:t>
            </a:r>
            <a:r>
              <a:rPr lang="nb-NO" b="1" i="1" u="sng" dirty="0"/>
              <a:t> </a:t>
            </a:r>
            <a:r>
              <a:rPr lang="nb-NO" b="1" i="1" u="sng" dirty="0" err="1"/>
              <a:t>Dissemination</a:t>
            </a:r>
            <a:r>
              <a:rPr lang="nb-NO" b="1" i="1" u="sng" dirty="0"/>
              <a:t> Model :</a:t>
            </a:r>
            <a:endParaRPr lang="nb-NO" b="1" u="sng" dirty="0"/>
          </a:p>
          <a:p>
            <a:pPr marL="0" indent="0">
              <a:buNone/>
            </a:pPr>
            <a:r>
              <a:rPr lang="nb-NO" u="sng" dirty="0" err="1"/>
              <a:t>Pros</a:t>
            </a:r>
            <a:r>
              <a:rPr lang="nb-NO" u="sng" dirty="0"/>
              <a:t>:</a:t>
            </a:r>
          </a:p>
          <a:p>
            <a:pPr marL="685800" indent="-685800">
              <a:buFont typeface="Wingdings" pitchFamily="2" charset="2"/>
              <a:buChar char="Ø"/>
            </a:pPr>
            <a:r>
              <a:rPr lang="nb-NO" dirty="0"/>
              <a:t>If </a:t>
            </a:r>
            <a:r>
              <a:rPr lang="nb-NO" dirty="0" err="1"/>
              <a:t>national</a:t>
            </a:r>
            <a:r>
              <a:rPr lang="nb-NO" dirty="0"/>
              <a:t> </a:t>
            </a:r>
            <a:r>
              <a:rPr lang="nb-NO" dirty="0" err="1"/>
              <a:t>governments</a:t>
            </a:r>
            <a:r>
              <a:rPr lang="nb-NO" dirty="0"/>
              <a:t> </a:t>
            </a:r>
            <a:r>
              <a:rPr lang="nb-NO" dirty="0" err="1"/>
              <a:t>aggressively</a:t>
            </a:r>
            <a:r>
              <a:rPr lang="nb-NO" dirty="0"/>
              <a:t> </a:t>
            </a:r>
            <a:r>
              <a:rPr lang="nb-NO" dirty="0" err="1"/>
              <a:t>adopt</a:t>
            </a:r>
            <a:r>
              <a:rPr lang="nb-NO" dirty="0"/>
              <a:t> </a:t>
            </a:r>
            <a:r>
              <a:rPr lang="nb-NO" dirty="0" err="1"/>
              <a:t>this</a:t>
            </a:r>
            <a:r>
              <a:rPr lang="nb-NO" dirty="0"/>
              <a:t> </a:t>
            </a:r>
            <a:r>
              <a:rPr lang="nb-NO" dirty="0" err="1"/>
              <a:t>model</a:t>
            </a:r>
            <a:r>
              <a:rPr lang="nb-NO" dirty="0"/>
              <a:t>, </a:t>
            </a:r>
            <a:r>
              <a:rPr lang="nb-NO" dirty="0" err="1"/>
              <a:t>they</a:t>
            </a:r>
            <a:r>
              <a:rPr lang="nb-NO" dirty="0"/>
              <a:t> </a:t>
            </a:r>
            <a:r>
              <a:rPr lang="nb-NO" dirty="0" err="1"/>
              <a:t>will</a:t>
            </a:r>
            <a:r>
              <a:rPr lang="nb-NO" dirty="0"/>
              <a:t> </a:t>
            </a:r>
            <a:r>
              <a:rPr lang="nb-NO" dirty="0" err="1"/>
              <a:t>effectively</a:t>
            </a:r>
            <a:r>
              <a:rPr lang="nb-NO" dirty="0"/>
              <a:t> </a:t>
            </a:r>
            <a:r>
              <a:rPr lang="nb-NO" dirty="0" err="1"/>
              <a:t>create</a:t>
            </a:r>
            <a:r>
              <a:rPr lang="nb-NO" dirty="0"/>
              <a:t> an </a:t>
            </a:r>
            <a:r>
              <a:rPr lang="nb-NO" dirty="0" err="1"/>
              <a:t>environment</a:t>
            </a:r>
            <a:r>
              <a:rPr lang="nb-NO" dirty="0"/>
              <a:t> </a:t>
            </a:r>
            <a:r>
              <a:rPr lang="nb-NO" dirty="0" err="1"/>
              <a:t>that</a:t>
            </a:r>
            <a:r>
              <a:rPr lang="nb-NO" dirty="0"/>
              <a:t> </a:t>
            </a:r>
            <a:r>
              <a:rPr lang="nb-NO" dirty="0" err="1"/>
              <a:t>enhances</a:t>
            </a:r>
            <a:r>
              <a:rPr lang="nb-NO" dirty="0"/>
              <a:t> </a:t>
            </a:r>
            <a:r>
              <a:rPr lang="nb-NO" dirty="0" err="1"/>
              <a:t>participation</a:t>
            </a:r>
            <a:r>
              <a:rPr lang="nb-NO" dirty="0"/>
              <a:t> </a:t>
            </a:r>
            <a:r>
              <a:rPr lang="nb-NO" dirty="0" err="1"/>
              <a:t>of</a:t>
            </a:r>
            <a:r>
              <a:rPr lang="nb-NO" dirty="0"/>
              <a:t> </a:t>
            </a:r>
            <a:r>
              <a:rPr lang="nb-NO" dirty="0" err="1"/>
              <a:t>its</a:t>
            </a:r>
            <a:r>
              <a:rPr lang="nb-NO" dirty="0"/>
              <a:t> </a:t>
            </a:r>
            <a:r>
              <a:rPr lang="nb-NO" dirty="0" err="1"/>
              <a:t>people</a:t>
            </a:r>
            <a:r>
              <a:rPr lang="nb-NO" dirty="0"/>
              <a:t> in </a:t>
            </a:r>
            <a:r>
              <a:rPr lang="nb-NO" dirty="0" err="1"/>
              <a:t>domestic</a:t>
            </a:r>
            <a:r>
              <a:rPr lang="nb-NO" dirty="0"/>
              <a:t> matters. </a:t>
            </a:r>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r>
              <a:rPr lang="nb-NO" dirty="0"/>
              <a:t>This </a:t>
            </a:r>
            <a:r>
              <a:rPr lang="nb-NO" dirty="0" err="1"/>
              <a:t>model</a:t>
            </a:r>
            <a:r>
              <a:rPr lang="nb-NO" dirty="0"/>
              <a:t> is </a:t>
            </a:r>
            <a:r>
              <a:rPr lang="nb-NO" dirty="0" err="1"/>
              <a:t>the</a:t>
            </a:r>
            <a:r>
              <a:rPr lang="nb-NO" dirty="0"/>
              <a:t> </a:t>
            </a:r>
            <a:r>
              <a:rPr lang="nb-NO" dirty="0" err="1"/>
              <a:t>very</a:t>
            </a:r>
            <a:r>
              <a:rPr lang="nb-NO" dirty="0"/>
              <a:t> first </a:t>
            </a:r>
            <a:r>
              <a:rPr lang="nb-NO" dirty="0" err="1"/>
              <a:t>move</a:t>
            </a:r>
            <a:r>
              <a:rPr lang="nb-NO" dirty="0"/>
              <a:t> in </a:t>
            </a:r>
            <a:r>
              <a:rPr lang="nb-NO" dirty="0" err="1"/>
              <a:t>achieving</a:t>
            </a:r>
            <a:r>
              <a:rPr lang="nb-NO" dirty="0"/>
              <a:t> e-</a:t>
            </a:r>
            <a:r>
              <a:rPr lang="nb-NO" dirty="0" err="1"/>
              <a:t>governance</a:t>
            </a:r>
            <a:r>
              <a:rPr lang="nb-NO" dirty="0"/>
              <a:t> </a:t>
            </a:r>
            <a:r>
              <a:rPr lang="nb-NO" dirty="0" err="1"/>
              <a:t>platforms</a:t>
            </a:r>
            <a:r>
              <a:rPr lang="nb-NO" dirty="0"/>
              <a:t> </a:t>
            </a:r>
            <a:r>
              <a:rPr lang="nb-NO" dirty="0" err="1"/>
              <a:t>since</a:t>
            </a:r>
            <a:r>
              <a:rPr lang="nb-NO" dirty="0"/>
              <a:t> it </a:t>
            </a:r>
            <a:r>
              <a:rPr lang="nb-NO" dirty="0" err="1"/>
              <a:t>facilitates</a:t>
            </a:r>
            <a:r>
              <a:rPr lang="nb-NO" dirty="0"/>
              <a:t> </a:t>
            </a:r>
            <a:r>
              <a:rPr lang="nb-NO" dirty="0" err="1"/>
              <a:t>free</a:t>
            </a:r>
            <a:r>
              <a:rPr lang="nb-NO" dirty="0"/>
              <a:t> </a:t>
            </a:r>
            <a:r>
              <a:rPr lang="nb-NO" dirty="0" err="1"/>
              <a:t>flow</a:t>
            </a:r>
            <a:r>
              <a:rPr lang="nb-NO" dirty="0"/>
              <a:t> and </a:t>
            </a:r>
            <a:r>
              <a:rPr lang="nb-NO" dirty="0" err="1"/>
              <a:t>access</a:t>
            </a:r>
            <a:r>
              <a:rPr lang="nb-NO" dirty="0"/>
              <a:t> to </a:t>
            </a:r>
            <a:r>
              <a:rPr lang="nb-NO" dirty="0" err="1"/>
              <a:t>information</a:t>
            </a:r>
            <a:r>
              <a:rPr lang="nb-NO" dirty="0"/>
              <a:t> to all parts </a:t>
            </a:r>
            <a:r>
              <a:rPr lang="nb-NO" dirty="0" err="1"/>
              <a:t>of</a:t>
            </a:r>
            <a:r>
              <a:rPr lang="nb-NO" dirty="0"/>
              <a:t> </a:t>
            </a:r>
            <a:r>
              <a:rPr lang="nb-NO" dirty="0" err="1"/>
              <a:t>the</a:t>
            </a:r>
            <a:r>
              <a:rPr lang="nb-NO" dirty="0"/>
              <a:t> </a:t>
            </a:r>
            <a:r>
              <a:rPr lang="nb-NO" dirty="0" err="1"/>
              <a:t>society</a:t>
            </a:r>
            <a:r>
              <a:rPr lang="nb-NO" dirty="0"/>
              <a:t> </a:t>
            </a:r>
            <a:r>
              <a:rPr lang="nb-NO" dirty="0" err="1"/>
              <a:t>hence</a:t>
            </a:r>
            <a:r>
              <a:rPr lang="nb-NO" dirty="0"/>
              <a:t> </a:t>
            </a:r>
            <a:r>
              <a:rPr lang="nb-NO" dirty="0" err="1"/>
              <a:t>can</a:t>
            </a:r>
            <a:r>
              <a:rPr lang="nb-NO" dirty="0"/>
              <a:t> be </a:t>
            </a:r>
            <a:r>
              <a:rPr lang="nb-NO" dirty="0" err="1"/>
              <a:t>referred</a:t>
            </a:r>
            <a:r>
              <a:rPr lang="nb-NO" dirty="0"/>
              <a:t> as </a:t>
            </a:r>
            <a:r>
              <a:rPr lang="nb-NO" dirty="0" err="1"/>
              <a:t>the</a:t>
            </a:r>
            <a:r>
              <a:rPr lang="nb-NO" dirty="0"/>
              <a:t> </a:t>
            </a:r>
            <a:r>
              <a:rPr lang="nb-NO" dirty="0" err="1"/>
              <a:t>building</a:t>
            </a:r>
            <a:r>
              <a:rPr lang="nb-NO" dirty="0"/>
              <a:t> </a:t>
            </a:r>
            <a:r>
              <a:rPr lang="nb-NO" dirty="0" err="1"/>
              <a:t>block</a:t>
            </a:r>
            <a:r>
              <a:rPr lang="nb-NO" dirty="0"/>
              <a:t> </a:t>
            </a:r>
            <a:r>
              <a:rPr lang="nb-NO" dirty="0" err="1"/>
              <a:t>of</a:t>
            </a:r>
            <a:r>
              <a:rPr lang="nb-NO" dirty="0"/>
              <a:t> digital </a:t>
            </a:r>
            <a:r>
              <a:rPr lang="nb-NO" dirty="0" err="1"/>
              <a:t>governance</a:t>
            </a:r>
            <a:r>
              <a:rPr lang="nb-NO" dirty="0"/>
              <a:t> </a:t>
            </a:r>
          </a:p>
          <a:p>
            <a:pPr marL="685800" indent="-685800">
              <a:buFont typeface="Wingdings" pitchFamily="2" charset="2"/>
              <a:buChar char="Ø"/>
            </a:pPr>
            <a:endParaRPr lang="nb-NO" dirty="0"/>
          </a:p>
          <a:p>
            <a:pPr marL="381000" lvl="1" indent="0">
              <a:buNone/>
            </a:pP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pic>
        <p:nvPicPr>
          <p:cNvPr id="5" name="Picture 4">
            <a:extLst>
              <a:ext uri="{FF2B5EF4-FFF2-40B4-BE49-F238E27FC236}">
                <a16:creationId xmlns:a16="http://schemas.microsoft.com/office/drawing/2014/main" id="{122C991A-EDD2-1142-99AF-D392C2C9F33F}"/>
              </a:ext>
            </a:extLst>
          </p:cNvPr>
          <p:cNvPicPr>
            <a:picLocks noChangeAspect="1"/>
          </p:cNvPicPr>
          <p:nvPr/>
        </p:nvPicPr>
        <p:blipFill>
          <a:blip r:embed="rId3"/>
          <a:stretch>
            <a:fillRect/>
          </a:stretch>
        </p:blipFill>
        <p:spPr>
          <a:xfrm>
            <a:off x="12110363" y="3005910"/>
            <a:ext cx="10238649" cy="8047571"/>
          </a:xfrm>
          <a:prstGeom prst="rect">
            <a:avLst/>
          </a:prstGeom>
        </p:spPr>
      </p:pic>
    </p:spTree>
    <p:extLst>
      <p:ext uri="{BB962C8B-B14F-4D97-AF65-F5344CB8AC3E}">
        <p14:creationId xmlns:p14="http://schemas.microsoft.com/office/powerpoint/2010/main" val="7332197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Broadcasting/</a:t>
            </a:r>
            <a:r>
              <a:rPr lang="nb-NO" dirty="0" err="1"/>
              <a:t>Wider</a:t>
            </a:r>
            <a:r>
              <a:rPr lang="nb-NO" dirty="0"/>
              <a:t> </a:t>
            </a:r>
            <a:r>
              <a:rPr lang="nb-NO" dirty="0" err="1"/>
              <a:t>Dissemination</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b="1" i="1" u="sng" dirty="0"/>
              <a:t>Evaluation </a:t>
            </a:r>
            <a:r>
              <a:rPr lang="nb-NO" b="1" i="1" u="sng" dirty="0" err="1"/>
              <a:t>of</a:t>
            </a:r>
            <a:r>
              <a:rPr lang="nb-NO" b="1" i="1" u="sng" dirty="0"/>
              <a:t> </a:t>
            </a:r>
            <a:r>
              <a:rPr lang="nb-NO" b="1" i="1" u="sng" dirty="0" err="1"/>
              <a:t>Wider</a:t>
            </a:r>
            <a:r>
              <a:rPr lang="nb-NO" b="1" i="1" u="sng" dirty="0"/>
              <a:t> </a:t>
            </a:r>
            <a:r>
              <a:rPr lang="nb-NO" b="1" i="1" u="sng" dirty="0" err="1"/>
              <a:t>Dissemination</a:t>
            </a:r>
            <a:r>
              <a:rPr lang="nb-NO" b="1" i="1" u="sng" dirty="0"/>
              <a:t> Model :</a:t>
            </a:r>
            <a:endParaRPr lang="nb-NO" b="1" u="sng" dirty="0"/>
          </a:p>
          <a:p>
            <a:pPr marL="0" indent="0">
              <a:buNone/>
            </a:pPr>
            <a:r>
              <a:rPr lang="nb-NO" u="sng" dirty="0" err="1"/>
              <a:t>Cons</a:t>
            </a:r>
            <a:r>
              <a:rPr lang="nb-NO" u="sng" dirty="0"/>
              <a:t>:</a:t>
            </a:r>
          </a:p>
          <a:p>
            <a:pPr>
              <a:buFont typeface="Wingdings" pitchFamily="2" charset="2"/>
              <a:buChar char="Ø"/>
            </a:pPr>
            <a:r>
              <a:rPr lang="nb-NO" dirty="0"/>
              <a:t>This </a:t>
            </a:r>
            <a:r>
              <a:rPr lang="nb-NO" dirty="0" err="1"/>
              <a:t>model</a:t>
            </a:r>
            <a:r>
              <a:rPr lang="nb-NO" dirty="0"/>
              <a:t> is not </a:t>
            </a:r>
            <a:r>
              <a:rPr lang="nb-NO" dirty="0" err="1"/>
              <a:t>useful</a:t>
            </a:r>
            <a:r>
              <a:rPr lang="nb-NO" dirty="0"/>
              <a:t> </a:t>
            </a:r>
            <a:r>
              <a:rPr lang="nb-NO" dirty="0" err="1"/>
              <a:t>when</a:t>
            </a:r>
            <a:r>
              <a:rPr lang="nb-NO" dirty="0"/>
              <a:t> </a:t>
            </a:r>
            <a:r>
              <a:rPr lang="nb-NO" dirty="0" err="1"/>
              <a:t>the</a:t>
            </a:r>
            <a:r>
              <a:rPr lang="nb-NO" dirty="0"/>
              <a:t> </a:t>
            </a:r>
            <a:r>
              <a:rPr lang="nb-NO" dirty="0" err="1"/>
              <a:t>government</a:t>
            </a:r>
            <a:r>
              <a:rPr lang="nb-NO" dirty="0"/>
              <a:t> </a:t>
            </a:r>
            <a:r>
              <a:rPr lang="nb-NO" dirty="0" err="1"/>
              <a:t>controls</a:t>
            </a:r>
            <a:r>
              <a:rPr lang="nb-NO" dirty="0"/>
              <a:t> </a:t>
            </a:r>
            <a:r>
              <a:rPr lang="nb-NO" dirty="0" err="1"/>
              <a:t>the</a:t>
            </a:r>
            <a:r>
              <a:rPr lang="nb-NO" dirty="0"/>
              <a:t> </a:t>
            </a:r>
            <a:r>
              <a:rPr lang="nb-NO" dirty="0" err="1"/>
              <a:t>information</a:t>
            </a:r>
            <a:r>
              <a:rPr lang="nb-NO" dirty="0"/>
              <a:t> </a:t>
            </a:r>
            <a:r>
              <a:rPr lang="nb-NO" dirty="0" err="1"/>
              <a:t>being</a:t>
            </a:r>
            <a:r>
              <a:rPr lang="nb-NO" dirty="0"/>
              <a:t> </a:t>
            </a:r>
            <a:r>
              <a:rPr lang="nb-NO" dirty="0" err="1"/>
              <a:t>put</a:t>
            </a:r>
            <a:r>
              <a:rPr lang="nb-NO" dirty="0"/>
              <a:t> in </a:t>
            </a:r>
            <a:r>
              <a:rPr lang="nb-NO" dirty="0" err="1"/>
              <a:t>the</a:t>
            </a:r>
            <a:r>
              <a:rPr lang="nb-NO" dirty="0"/>
              <a:t> </a:t>
            </a:r>
            <a:r>
              <a:rPr lang="nb-NO" dirty="0" err="1"/>
              <a:t>public</a:t>
            </a:r>
            <a:r>
              <a:rPr lang="nb-NO" dirty="0"/>
              <a:t> </a:t>
            </a:r>
            <a:r>
              <a:rPr lang="nb-NO" dirty="0" err="1"/>
              <a:t>domain</a:t>
            </a:r>
            <a:r>
              <a:rPr lang="nb-NO" dirty="0"/>
              <a:t>. </a:t>
            </a:r>
          </a:p>
          <a:p>
            <a:pPr marL="0" indent="0">
              <a:buNone/>
            </a:pPr>
            <a:endParaRPr lang="nb-NO" dirty="0"/>
          </a:p>
          <a:p>
            <a:pPr>
              <a:buFont typeface="Wingdings" pitchFamily="2" charset="2"/>
              <a:buChar char="Ø"/>
            </a:pPr>
            <a:r>
              <a:rPr lang="nb-NO" dirty="0" err="1"/>
              <a:t>Also</a:t>
            </a:r>
            <a:r>
              <a:rPr lang="nb-NO" dirty="0"/>
              <a:t>, </a:t>
            </a:r>
            <a:r>
              <a:rPr lang="nb-NO" dirty="0" err="1"/>
              <a:t>the</a:t>
            </a:r>
            <a:r>
              <a:rPr lang="nb-NO" dirty="0"/>
              <a:t> </a:t>
            </a:r>
            <a:r>
              <a:rPr lang="nb-NO" dirty="0" err="1"/>
              <a:t>model</a:t>
            </a:r>
            <a:r>
              <a:rPr lang="nb-NO" dirty="0"/>
              <a:t> is </a:t>
            </a:r>
            <a:r>
              <a:rPr lang="nb-NO" dirty="0" err="1"/>
              <a:t>pointless</a:t>
            </a:r>
            <a:r>
              <a:rPr lang="nb-NO" dirty="0"/>
              <a:t> </a:t>
            </a:r>
            <a:r>
              <a:rPr lang="nb-NO" dirty="0" err="1"/>
              <a:t>when</a:t>
            </a:r>
            <a:r>
              <a:rPr lang="nb-NO" dirty="0"/>
              <a:t> </a:t>
            </a:r>
            <a:r>
              <a:rPr lang="nb-NO" dirty="0" err="1"/>
              <a:t>free</a:t>
            </a:r>
            <a:r>
              <a:rPr lang="nb-NO" dirty="0"/>
              <a:t> </a:t>
            </a:r>
            <a:r>
              <a:rPr lang="nb-NO" dirty="0" err="1"/>
              <a:t>flow</a:t>
            </a:r>
            <a:r>
              <a:rPr lang="nb-NO" dirty="0"/>
              <a:t> </a:t>
            </a:r>
            <a:r>
              <a:rPr lang="nb-NO" dirty="0" err="1"/>
              <a:t>of</a:t>
            </a:r>
            <a:r>
              <a:rPr lang="nb-NO" dirty="0"/>
              <a:t> </a:t>
            </a:r>
            <a:r>
              <a:rPr lang="nb-NO" dirty="0" err="1"/>
              <a:t>important</a:t>
            </a:r>
            <a:r>
              <a:rPr lang="nb-NO" dirty="0"/>
              <a:t> </a:t>
            </a:r>
            <a:r>
              <a:rPr lang="nb-NO" dirty="0" err="1"/>
              <a:t>content</a:t>
            </a:r>
            <a:r>
              <a:rPr lang="nb-NO" dirty="0"/>
              <a:t> is not </a:t>
            </a:r>
            <a:r>
              <a:rPr lang="nb-NO" dirty="0" err="1"/>
              <a:t>encouraged</a:t>
            </a:r>
            <a:r>
              <a:rPr lang="nb-NO" dirty="0"/>
              <a:t>. </a:t>
            </a:r>
          </a:p>
          <a:p>
            <a:pPr marL="0" indent="0">
              <a:buNone/>
            </a:pPr>
            <a:endParaRPr lang="nb-NO" dirty="0"/>
          </a:p>
          <a:p>
            <a:pPr>
              <a:buFont typeface="Wingdings" pitchFamily="2" charset="2"/>
              <a:buChar char="Ø"/>
            </a:pPr>
            <a:r>
              <a:rPr lang="nb-NO" dirty="0"/>
              <a:t>It is </a:t>
            </a:r>
            <a:r>
              <a:rPr lang="nb-NO" dirty="0" err="1"/>
              <a:t>the</a:t>
            </a:r>
            <a:r>
              <a:rPr lang="nb-NO" dirty="0"/>
              <a:t> sole </a:t>
            </a:r>
            <a:r>
              <a:rPr lang="nb-NO" dirty="0" err="1"/>
              <a:t>responsibility</a:t>
            </a:r>
            <a:r>
              <a:rPr lang="nb-NO" dirty="0"/>
              <a:t> </a:t>
            </a:r>
            <a:r>
              <a:rPr lang="nb-NO" dirty="0" err="1"/>
              <a:t>of</a:t>
            </a:r>
            <a:r>
              <a:rPr lang="nb-NO" dirty="0"/>
              <a:t> </a:t>
            </a:r>
            <a:r>
              <a:rPr lang="nb-NO" dirty="0" err="1"/>
              <a:t>civil</a:t>
            </a:r>
            <a:r>
              <a:rPr lang="nb-NO" dirty="0"/>
              <a:t> </a:t>
            </a:r>
            <a:r>
              <a:rPr lang="nb-NO" dirty="0" err="1"/>
              <a:t>societies</a:t>
            </a:r>
            <a:r>
              <a:rPr lang="nb-NO" dirty="0"/>
              <a:t> and </a:t>
            </a:r>
            <a:r>
              <a:rPr lang="nb-NO" dirty="0" err="1"/>
              <a:t>government</a:t>
            </a:r>
            <a:r>
              <a:rPr lang="nb-NO" dirty="0"/>
              <a:t> </a:t>
            </a:r>
            <a:r>
              <a:rPr lang="nb-NO" dirty="0" err="1"/>
              <a:t>organizations</a:t>
            </a:r>
            <a:r>
              <a:rPr lang="nb-NO" dirty="0"/>
              <a:t> to </a:t>
            </a:r>
            <a:r>
              <a:rPr lang="nb-NO" dirty="0" err="1"/>
              <a:t>ensure</a:t>
            </a:r>
            <a:r>
              <a:rPr lang="nb-NO" dirty="0"/>
              <a:t> </a:t>
            </a:r>
            <a:r>
              <a:rPr lang="nb-NO" dirty="0" err="1"/>
              <a:t>that</a:t>
            </a:r>
            <a:r>
              <a:rPr lang="nb-NO" dirty="0"/>
              <a:t> </a:t>
            </a:r>
            <a:r>
              <a:rPr lang="nb-NO" dirty="0" err="1"/>
              <a:t>this</a:t>
            </a:r>
            <a:r>
              <a:rPr lang="nb-NO" dirty="0"/>
              <a:t> </a:t>
            </a:r>
            <a:r>
              <a:rPr lang="nb-NO" dirty="0" err="1"/>
              <a:t>model</a:t>
            </a:r>
            <a:r>
              <a:rPr lang="nb-NO" dirty="0"/>
              <a:t> </a:t>
            </a:r>
            <a:r>
              <a:rPr lang="nb-NO" dirty="0" err="1"/>
              <a:t>becomes</a:t>
            </a:r>
            <a:r>
              <a:rPr lang="nb-NO" dirty="0"/>
              <a:t> </a:t>
            </a:r>
            <a:r>
              <a:rPr lang="nb-NO" dirty="0" err="1"/>
              <a:t>successful</a:t>
            </a:r>
            <a:r>
              <a:rPr lang="nb-NO" dirty="0"/>
              <a:t>. </a:t>
            </a:r>
          </a:p>
          <a:p>
            <a:pPr>
              <a:buFont typeface="Wingdings" pitchFamily="2" charset="2"/>
              <a:buChar char="Ø"/>
            </a:pPr>
            <a:endParaRPr lang="nb-NO" dirty="0"/>
          </a:p>
          <a:p>
            <a:pPr marL="381000" lvl="1" indent="0">
              <a:buNone/>
            </a:pP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pic>
        <p:nvPicPr>
          <p:cNvPr id="5" name="Picture 4">
            <a:extLst>
              <a:ext uri="{FF2B5EF4-FFF2-40B4-BE49-F238E27FC236}">
                <a16:creationId xmlns:a16="http://schemas.microsoft.com/office/drawing/2014/main" id="{122C991A-EDD2-1142-99AF-D392C2C9F33F}"/>
              </a:ext>
            </a:extLst>
          </p:cNvPr>
          <p:cNvPicPr>
            <a:picLocks noChangeAspect="1"/>
          </p:cNvPicPr>
          <p:nvPr/>
        </p:nvPicPr>
        <p:blipFill>
          <a:blip r:embed="rId3"/>
          <a:stretch>
            <a:fillRect/>
          </a:stretch>
        </p:blipFill>
        <p:spPr>
          <a:xfrm>
            <a:off x="12110363" y="3005910"/>
            <a:ext cx="10238649" cy="8047571"/>
          </a:xfrm>
          <a:prstGeom prst="rect">
            <a:avLst/>
          </a:prstGeom>
        </p:spPr>
      </p:pic>
    </p:spTree>
    <p:extLst>
      <p:ext uri="{BB962C8B-B14F-4D97-AF65-F5344CB8AC3E}">
        <p14:creationId xmlns:p14="http://schemas.microsoft.com/office/powerpoint/2010/main" val="32115617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Broadcasting/</a:t>
            </a:r>
            <a:r>
              <a:rPr lang="nb-NO" dirty="0" err="1"/>
              <a:t>Wider</a:t>
            </a:r>
            <a:r>
              <a:rPr lang="nb-NO" dirty="0"/>
              <a:t> </a:t>
            </a:r>
            <a:r>
              <a:rPr lang="nb-NO" dirty="0" err="1"/>
              <a:t>Dissemination</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b="1" i="1" u="sng" dirty="0"/>
              <a:t>Evaluation </a:t>
            </a:r>
            <a:r>
              <a:rPr lang="nb-NO" b="1" i="1" u="sng" dirty="0" err="1"/>
              <a:t>of</a:t>
            </a:r>
            <a:r>
              <a:rPr lang="nb-NO" b="1" i="1" u="sng" dirty="0"/>
              <a:t> </a:t>
            </a:r>
            <a:r>
              <a:rPr lang="nb-NO" b="1" i="1" u="sng" dirty="0" err="1"/>
              <a:t>Wider</a:t>
            </a:r>
            <a:r>
              <a:rPr lang="nb-NO" b="1" i="1" u="sng" dirty="0"/>
              <a:t> </a:t>
            </a:r>
            <a:r>
              <a:rPr lang="nb-NO" b="1" i="1" u="sng" dirty="0" err="1"/>
              <a:t>Dissemination</a:t>
            </a:r>
            <a:r>
              <a:rPr lang="nb-NO" b="1" i="1" u="sng" dirty="0"/>
              <a:t> Model :</a:t>
            </a:r>
            <a:endParaRPr lang="nb-NO" b="1" u="sng" dirty="0"/>
          </a:p>
          <a:p>
            <a:pPr marL="0" indent="0">
              <a:buNone/>
            </a:pPr>
            <a:r>
              <a:rPr lang="nb-NO" u="sng" dirty="0" err="1"/>
              <a:t>Cons</a:t>
            </a:r>
            <a:r>
              <a:rPr lang="nb-NO" u="sng" dirty="0"/>
              <a:t>:</a:t>
            </a:r>
          </a:p>
          <a:p>
            <a:pPr>
              <a:buFont typeface="Wingdings" pitchFamily="2" charset="2"/>
              <a:buChar char="Ø"/>
            </a:pPr>
            <a:r>
              <a:rPr lang="nb-NO" dirty="0"/>
              <a:t>This </a:t>
            </a:r>
            <a:r>
              <a:rPr lang="nb-NO" dirty="0" err="1"/>
              <a:t>model</a:t>
            </a:r>
            <a:r>
              <a:rPr lang="nb-NO" dirty="0"/>
              <a:t> is not </a:t>
            </a:r>
            <a:r>
              <a:rPr lang="nb-NO" dirty="0" err="1"/>
              <a:t>useful</a:t>
            </a:r>
            <a:r>
              <a:rPr lang="nb-NO" dirty="0"/>
              <a:t> </a:t>
            </a:r>
            <a:r>
              <a:rPr lang="nb-NO" dirty="0" err="1"/>
              <a:t>when</a:t>
            </a:r>
            <a:r>
              <a:rPr lang="nb-NO" dirty="0"/>
              <a:t> </a:t>
            </a:r>
            <a:r>
              <a:rPr lang="nb-NO" dirty="0" err="1"/>
              <a:t>the</a:t>
            </a:r>
            <a:r>
              <a:rPr lang="nb-NO" dirty="0"/>
              <a:t> </a:t>
            </a:r>
            <a:r>
              <a:rPr lang="nb-NO" dirty="0" err="1"/>
              <a:t>government</a:t>
            </a:r>
            <a:r>
              <a:rPr lang="nb-NO" dirty="0"/>
              <a:t> </a:t>
            </a:r>
            <a:r>
              <a:rPr lang="nb-NO" dirty="0" err="1"/>
              <a:t>controls</a:t>
            </a:r>
            <a:r>
              <a:rPr lang="nb-NO" dirty="0"/>
              <a:t> </a:t>
            </a:r>
            <a:r>
              <a:rPr lang="nb-NO" dirty="0" err="1"/>
              <a:t>the</a:t>
            </a:r>
            <a:r>
              <a:rPr lang="nb-NO" dirty="0"/>
              <a:t> </a:t>
            </a:r>
            <a:r>
              <a:rPr lang="nb-NO" dirty="0" err="1"/>
              <a:t>information</a:t>
            </a:r>
            <a:r>
              <a:rPr lang="nb-NO" dirty="0"/>
              <a:t> </a:t>
            </a:r>
            <a:r>
              <a:rPr lang="nb-NO" dirty="0" err="1"/>
              <a:t>being</a:t>
            </a:r>
            <a:r>
              <a:rPr lang="nb-NO" dirty="0"/>
              <a:t> </a:t>
            </a:r>
            <a:r>
              <a:rPr lang="nb-NO" dirty="0" err="1"/>
              <a:t>put</a:t>
            </a:r>
            <a:r>
              <a:rPr lang="nb-NO" dirty="0"/>
              <a:t> in </a:t>
            </a:r>
            <a:r>
              <a:rPr lang="nb-NO" dirty="0" err="1"/>
              <a:t>the</a:t>
            </a:r>
            <a:r>
              <a:rPr lang="nb-NO" dirty="0"/>
              <a:t> </a:t>
            </a:r>
            <a:r>
              <a:rPr lang="nb-NO" dirty="0" err="1"/>
              <a:t>public</a:t>
            </a:r>
            <a:r>
              <a:rPr lang="nb-NO" dirty="0"/>
              <a:t> </a:t>
            </a:r>
            <a:r>
              <a:rPr lang="nb-NO" dirty="0" err="1"/>
              <a:t>domain</a:t>
            </a:r>
            <a:r>
              <a:rPr lang="nb-NO" dirty="0"/>
              <a:t>. </a:t>
            </a:r>
          </a:p>
          <a:p>
            <a:pPr marL="0" indent="0">
              <a:buNone/>
            </a:pPr>
            <a:endParaRPr lang="nb-NO" dirty="0"/>
          </a:p>
          <a:p>
            <a:pPr>
              <a:buFont typeface="Wingdings" pitchFamily="2" charset="2"/>
              <a:buChar char="Ø"/>
            </a:pPr>
            <a:r>
              <a:rPr lang="nb-NO" dirty="0" err="1"/>
              <a:t>Also</a:t>
            </a:r>
            <a:r>
              <a:rPr lang="nb-NO" dirty="0"/>
              <a:t>, </a:t>
            </a:r>
            <a:r>
              <a:rPr lang="nb-NO" dirty="0" err="1"/>
              <a:t>the</a:t>
            </a:r>
            <a:r>
              <a:rPr lang="nb-NO" dirty="0"/>
              <a:t> </a:t>
            </a:r>
            <a:r>
              <a:rPr lang="nb-NO" dirty="0" err="1"/>
              <a:t>model</a:t>
            </a:r>
            <a:r>
              <a:rPr lang="nb-NO" dirty="0"/>
              <a:t> is </a:t>
            </a:r>
            <a:r>
              <a:rPr lang="nb-NO" dirty="0" err="1"/>
              <a:t>pointless</a:t>
            </a:r>
            <a:r>
              <a:rPr lang="nb-NO" dirty="0"/>
              <a:t> </a:t>
            </a:r>
            <a:r>
              <a:rPr lang="nb-NO" dirty="0" err="1"/>
              <a:t>when</a:t>
            </a:r>
            <a:r>
              <a:rPr lang="nb-NO" dirty="0"/>
              <a:t> </a:t>
            </a:r>
            <a:r>
              <a:rPr lang="nb-NO" dirty="0" err="1"/>
              <a:t>free</a:t>
            </a:r>
            <a:r>
              <a:rPr lang="nb-NO" dirty="0"/>
              <a:t> </a:t>
            </a:r>
            <a:r>
              <a:rPr lang="nb-NO" dirty="0" err="1"/>
              <a:t>flow</a:t>
            </a:r>
            <a:r>
              <a:rPr lang="nb-NO" dirty="0"/>
              <a:t> </a:t>
            </a:r>
            <a:r>
              <a:rPr lang="nb-NO" dirty="0" err="1"/>
              <a:t>of</a:t>
            </a:r>
            <a:r>
              <a:rPr lang="nb-NO" dirty="0"/>
              <a:t> </a:t>
            </a:r>
            <a:r>
              <a:rPr lang="nb-NO" dirty="0" err="1"/>
              <a:t>important</a:t>
            </a:r>
            <a:r>
              <a:rPr lang="nb-NO" dirty="0"/>
              <a:t> </a:t>
            </a:r>
            <a:r>
              <a:rPr lang="nb-NO" dirty="0" err="1"/>
              <a:t>content</a:t>
            </a:r>
            <a:r>
              <a:rPr lang="nb-NO" dirty="0"/>
              <a:t> is not </a:t>
            </a:r>
            <a:r>
              <a:rPr lang="nb-NO" dirty="0" err="1"/>
              <a:t>encouraged</a:t>
            </a:r>
            <a:r>
              <a:rPr lang="nb-NO" dirty="0"/>
              <a:t>. </a:t>
            </a:r>
          </a:p>
          <a:p>
            <a:pPr marL="0" indent="0">
              <a:buNone/>
            </a:pPr>
            <a:endParaRPr lang="nb-NO" dirty="0"/>
          </a:p>
          <a:p>
            <a:pPr>
              <a:buFont typeface="Wingdings" pitchFamily="2" charset="2"/>
              <a:buChar char="Ø"/>
            </a:pPr>
            <a:r>
              <a:rPr lang="nb-NO" dirty="0"/>
              <a:t>It is </a:t>
            </a:r>
            <a:r>
              <a:rPr lang="nb-NO" dirty="0" err="1"/>
              <a:t>the</a:t>
            </a:r>
            <a:r>
              <a:rPr lang="nb-NO" dirty="0"/>
              <a:t> sole </a:t>
            </a:r>
            <a:r>
              <a:rPr lang="nb-NO" dirty="0" err="1"/>
              <a:t>responsibility</a:t>
            </a:r>
            <a:r>
              <a:rPr lang="nb-NO" dirty="0"/>
              <a:t> </a:t>
            </a:r>
            <a:r>
              <a:rPr lang="nb-NO" dirty="0" err="1"/>
              <a:t>of</a:t>
            </a:r>
            <a:r>
              <a:rPr lang="nb-NO" dirty="0"/>
              <a:t> </a:t>
            </a:r>
            <a:r>
              <a:rPr lang="nb-NO" dirty="0" err="1"/>
              <a:t>civil</a:t>
            </a:r>
            <a:r>
              <a:rPr lang="nb-NO" dirty="0"/>
              <a:t> </a:t>
            </a:r>
            <a:r>
              <a:rPr lang="nb-NO" dirty="0" err="1"/>
              <a:t>societies</a:t>
            </a:r>
            <a:r>
              <a:rPr lang="nb-NO" dirty="0"/>
              <a:t> and </a:t>
            </a:r>
            <a:r>
              <a:rPr lang="nb-NO" dirty="0" err="1"/>
              <a:t>government</a:t>
            </a:r>
            <a:r>
              <a:rPr lang="nb-NO" dirty="0"/>
              <a:t> </a:t>
            </a:r>
            <a:r>
              <a:rPr lang="nb-NO" dirty="0" err="1"/>
              <a:t>organizations</a:t>
            </a:r>
            <a:r>
              <a:rPr lang="nb-NO" dirty="0"/>
              <a:t> to </a:t>
            </a:r>
            <a:r>
              <a:rPr lang="nb-NO" dirty="0" err="1"/>
              <a:t>ensure</a:t>
            </a:r>
            <a:r>
              <a:rPr lang="nb-NO" dirty="0"/>
              <a:t> </a:t>
            </a:r>
            <a:r>
              <a:rPr lang="nb-NO" dirty="0" err="1"/>
              <a:t>that</a:t>
            </a:r>
            <a:r>
              <a:rPr lang="nb-NO" dirty="0"/>
              <a:t> </a:t>
            </a:r>
            <a:r>
              <a:rPr lang="nb-NO" dirty="0" err="1"/>
              <a:t>this</a:t>
            </a:r>
            <a:r>
              <a:rPr lang="nb-NO" dirty="0"/>
              <a:t> </a:t>
            </a:r>
            <a:r>
              <a:rPr lang="nb-NO" dirty="0" err="1"/>
              <a:t>model</a:t>
            </a:r>
            <a:r>
              <a:rPr lang="nb-NO" dirty="0"/>
              <a:t> </a:t>
            </a:r>
            <a:r>
              <a:rPr lang="nb-NO" dirty="0" err="1"/>
              <a:t>becomes</a:t>
            </a:r>
            <a:r>
              <a:rPr lang="nb-NO" dirty="0"/>
              <a:t> </a:t>
            </a:r>
            <a:r>
              <a:rPr lang="nb-NO" dirty="0" err="1"/>
              <a:t>successful</a:t>
            </a:r>
            <a:r>
              <a:rPr lang="nb-NO" dirty="0"/>
              <a:t>. </a:t>
            </a:r>
          </a:p>
          <a:p>
            <a:pPr>
              <a:buFont typeface="Wingdings" pitchFamily="2" charset="2"/>
              <a:buChar char="Ø"/>
            </a:pPr>
            <a:endParaRPr lang="nb-NO" dirty="0"/>
          </a:p>
          <a:p>
            <a:pPr marL="381000" lvl="1" indent="0">
              <a:buNone/>
            </a:pP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pic>
        <p:nvPicPr>
          <p:cNvPr id="5" name="Picture 4">
            <a:extLst>
              <a:ext uri="{FF2B5EF4-FFF2-40B4-BE49-F238E27FC236}">
                <a16:creationId xmlns:a16="http://schemas.microsoft.com/office/drawing/2014/main" id="{122C991A-EDD2-1142-99AF-D392C2C9F33F}"/>
              </a:ext>
            </a:extLst>
          </p:cNvPr>
          <p:cNvPicPr>
            <a:picLocks noChangeAspect="1"/>
          </p:cNvPicPr>
          <p:nvPr/>
        </p:nvPicPr>
        <p:blipFill>
          <a:blip r:embed="rId3"/>
          <a:stretch>
            <a:fillRect/>
          </a:stretch>
        </p:blipFill>
        <p:spPr>
          <a:xfrm>
            <a:off x="12110363" y="3005910"/>
            <a:ext cx="10238649" cy="8047571"/>
          </a:xfrm>
          <a:prstGeom prst="rect">
            <a:avLst/>
          </a:prstGeom>
        </p:spPr>
      </p:pic>
    </p:spTree>
    <p:extLst>
      <p:ext uri="{BB962C8B-B14F-4D97-AF65-F5344CB8AC3E}">
        <p14:creationId xmlns:p14="http://schemas.microsoft.com/office/powerpoint/2010/main" val="167635489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Broadcasting/</a:t>
            </a:r>
            <a:r>
              <a:rPr lang="nb-NO" dirty="0" err="1"/>
              <a:t>Wider</a:t>
            </a:r>
            <a:r>
              <a:rPr lang="nb-NO" dirty="0"/>
              <a:t> </a:t>
            </a:r>
            <a:r>
              <a:rPr lang="nb-NO" dirty="0" err="1"/>
              <a:t>Dissemination</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b="1" i="1" u="sng" dirty="0" err="1"/>
              <a:t>Successful</a:t>
            </a:r>
            <a:r>
              <a:rPr lang="nb-NO" b="1" i="1" u="sng" dirty="0"/>
              <a:t> </a:t>
            </a:r>
            <a:r>
              <a:rPr lang="nb-NO" b="1" i="1" u="sng" dirty="0" err="1"/>
              <a:t>projects</a:t>
            </a:r>
            <a:r>
              <a:rPr lang="nb-NO" b="1" i="1" u="sng" dirty="0"/>
              <a:t> </a:t>
            </a:r>
            <a:r>
              <a:rPr lang="nb-NO" b="1" i="1" u="sng" dirty="0" err="1"/>
              <a:t>based</a:t>
            </a:r>
            <a:r>
              <a:rPr lang="nb-NO" b="1" i="1" u="sng" dirty="0"/>
              <a:t> </a:t>
            </a:r>
            <a:r>
              <a:rPr lang="nb-NO" b="1" i="1" u="sng" dirty="0" err="1"/>
              <a:t>on</a:t>
            </a:r>
            <a:r>
              <a:rPr lang="nb-NO" b="1" i="1" u="sng" dirty="0"/>
              <a:t> </a:t>
            </a:r>
            <a:r>
              <a:rPr lang="nb-NO" b="1" i="1" u="sng" dirty="0" err="1"/>
              <a:t>the</a:t>
            </a:r>
            <a:r>
              <a:rPr lang="nb-NO" b="1" i="1" u="sng" dirty="0"/>
              <a:t> </a:t>
            </a:r>
            <a:r>
              <a:rPr lang="nb-NO" b="1" i="1" u="sng" dirty="0" err="1"/>
              <a:t>wider</a:t>
            </a:r>
            <a:r>
              <a:rPr lang="nb-NO" b="1" i="1" u="sng" dirty="0"/>
              <a:t> </a:t>
            </a:r>
            <a:r>
              <a:rPr lang="nb-NO" b="1" i="1" u="sng" dirty="0" err="1"/>
              <a:t>model</a:t>
            </a:r>
            <a:r>
              <a:rPr lang="nb-NO" b="1" i="1" u="sng" dirty="0"/>
              <a:t> </a:t>
            </a:r>
            <a:r>
              <a:rPr lang="nb-NO" b="1" i="1" u="sng" dirty="0" err="1"/>
              <a:t>of</a:t>
            </a:r>
            <a:r>
              <a:rPr lang="nb-NO" b="1" i="1" u="sng" dirty="0"/>
              <a:t> e-</a:t>
            </a:r>
            <a:r>
              <a:rPr lang="nb-NO" b="1" i="1" u="sng" dirty="0" err="1"/>
              <a:t>governance</a:t>
            </a:r>
            <a:r>
              <a:rPr lang="nb-NO" b="1" i="1" u="sng" dirty="0"/>
              <a:t> :</a:t>
            </a:r>
            <a:endParaRPr lang="nb-NO" u="sng" dirty="0"/>
          </a:p>
          <a:p>
            <a:pPr marL="0" indent="0">
              <a:buNone/>
            </a:pPr>
            <a:r>
              <a:rPr lang="nb-NO" b="1" u="sng" dirty="0"/>
              <a:t>Brazil:-</a:t>
            </a:r>
          </a:p>
          <a:p>
            <a:pPr marL="685800" indent="-685800">
              <a:buFont typeface="Wingdings" pitchFamily="2" charset="2"/>
              <a:buChar char="Ø"/>
            </a:pPr>
            <a:r>
              <a:rPr lang="nb-NO" dirty="0"/>
              <a:t>The </a:t>
            </a:r>
            <a:r>
              <a:rPr lang="nb-NO" dirty="0" err="1"/>
              <a:t>official</a:t>
            </a:r>
            <a:r>
              <a:rPr lang="nb-NO" dirty="0"/>
              <a:t> National E-</a:t>
            </a:r>
            <a:r>
              <a:rPr lang="nb-NO" dirty="0" err="1"/>
              <a:t>government</a:t>
            </a:r>
            <a:r>
              <a:rPr lang="nb-NO" dirty="0"/>
              <a:t> </a:t>
            </a:r>
            <a:r>
              <a:rPr lang="nb-NO" dirty="0" err="1"/>
              <a:t>website</a:t>
            </a:r>
            <a:r>
              <a:rPr lang="nb-NO" dirty="0"/>
              <a:t> </a:t>
            </a:r>
            <a:r>
              <a:rPr lang="nb-NO" dirty="0" err="1"/>
              <a:t>provides</a:t>
            </a:r>
            <a:r>
              <a:rPr lang="nb-NO" dirty="0"/>
              <a:t> </a:t>
            </a:r>
            <a:r>
              <a:rPr lang="nb-NO" dirty="0" err="1"/>
              <a:t>comprehensive</a:t>
            </a:r>
            <a:r>
              <a:rPr lang="nb-NO" dirty="0"/>
              <a:t> </a:t>
            </a:r>
            <a:r>
              <a:rPr lang="nb-NO" dirty="0" err="1"/>
              <a:t>information</a:t>
            </a:r>
            <a:r>
              <a:rPr lang="nb-NO" dirty="0"/>
              <a:t> </a:t>
            </a:r>
            <a:r>
              <a:rPr lang="nb-NO" dirty="0" err="1"/>
              <a:t>about</a:t>
            </a:r>
            <a:r>
              <a:rPr lang="nb-NO" dirty="0"/>
              <a:t> </a:t>
            </a:r>
            <a:r>
              <a:rPr lang="nb-NO" dirty="0" err="1"/>
              <a:t>the</a:t>
            </a:r>
            <a:r>
              <a:rPr lang="nb-NO" dirty="0"/>
              <a:t> </a:t>
            </a:r>
            <a:r>
              <a:rPr lang="nb-NO" dirty="0" err="1"/>
              <a:t>government</a:t>
            </a:r>
            <a:r>
              <a:rPr lang="nb-NO" dirty="0"/>
              <a:t> as </a:t>
            </a:r>
            <a:r>
              <a:rPr lang="nb-NO" dirty="0" err="1"/>
              <a:t>well</a:t>
            </a:r>
            <a:r>
              <a:rPr lang="nb-NO" dirty="0"/>
              <a:t> as </a:t>
            </a:r>
            <a:r>
              <a:rPr lang="nb-NO" dirty="0" err="1"/>
              <a:t>integrates</a:t>
            </a:r>
            <a:r>
              <a:rPr lang="nb-NO" dirty="0"/>
              <a:t> </a:t>
            </a:r>
            <a:r>
              <a:rPr lang="nb-NO" dirty="0" err="1"/>
              <a:t>citizens</a:t>
            </a:r>
            <a:r>
              <a:rPr lang="nb-NO" dirty="0"/>
              <a:t> to </a:t>
            </a:r>
            <a:r>
              <a:rPr lang="nb-NO" dirty="0" err="1"/>
              <a:t>the</a:t>
            </a:r>
            <a:r>
              <a:rPr lang="nb-NO" dirty="0"/>
              <a:t> E-</a:t>
            </a:r>
            <a:r>
              <a:rPr lang="nb-NO" dirty="0" err="1"/>
              <a:t>government</a:t>
            </a:r>
            <a:r>
              <a:rPr lang="nb-NO" dirty="0"/>
              <a:t> </a:t>
            </a:r>
          </a:p>
          <a:p>
            <a:endParaRPr lang="nb-NO" dirty="0"/>
          </a:p>
          <a:p>
            <a:pPr marL="0" indent="0">
              <a:buNone/>
            </a:pPr>
            <a:r>
              <a:rPr lang="nb-NO" b="1" u="sng" dirty="0"/>
              <a:t>South </a:t>
            </a:r>
            <a:r>
              <a:rPr lang="nb-NO" b="1" u="sng" dirty="0" err="1"/>
              <a:t>Africa</a:t>
            </a:r>
            <a:r>
              <a:rPr lang="nb-NO" b="1" u="sng" dirty="0"/>
              <a:t>:-</a:t>
            </a:r>
          </a:p>
          <a:p>
            <a:pPr marL="685800" indent="-685800">
              <a:buFont typeface="Wingdings" pitchFamily="2" charset="2"/>
              <a:buChar char="Ø"/>
            </a:pPr>
            <a:r>
              <a:rPr lang="nb-NO" dirty="0"/>
              <a:t>a </a:t>
            </a:r>
            <a:r>
              <a:rPr lang="nb-NO" dirty="0" err="1"/>
              <a:t>network</a:t>
            </a:r>
            <a:r>
              <a:rPr lang="nb-NO" dirty="0"/>
              <a:t> </a:t>
            </a:r>
            <a:r>
              <a:rPr lang="nb-NO" dirty="0" err="1"/>
              <a:t>called</a:t>
            </a:r>
            <a:r>
              <a:rPr lang="nb-NO" dirty="0"/>
              <a:t> </a:t>
            </a:r>
            <a:r>
              <a:rPr lang="nb-NO" dirty="0" err="1"/>
              <a:t>the</a:t>
            </a:r>
            <a:r>
              <a:rPr lang="nb-NO" dirty="0"/>
              <a:t> Chapter 2 Network </a:t>
            </a:r>
            <a:r>
              <a:rPr lang="nb-NO" dirty="0" err="1"/>
              <a:t>which</a:t>
            </a:r>
            <a:r>
              <a:rPr lang="nb-NO" dirty="0"/>
              <a:t> is a </a:t>
            </a:r>
            <a:r>
              <a:rPr lang="nb-NO" dirty="0" err="1"/>
              <a:t>center</a:t>
            </a:r>
            <a:r>
              <a:rPr lang="nb-NO" dirty="0"/>
              <a:t> to </a:t>
            </a:r>
            <a:r>
              <a:rPr lang="nb-NO" dirty="0" err="1"/>
              <a:t>clear</a:t>
            </a:r>
            <a:r>
              <a:rPr lang="nb-NO" dirty="0"/>
              <a:t> </a:t>
            </a:r>
            <a:r>
              <a:rPr lang="nb-NO" dirty="0" err="1"/>
              <a:t>communication</a:t>
            </a:r>
            <a:r>
              <a:rPr lang="nb-NO" dirty="0"/>
              <a:t> and </a:t>
            </a:r>
            <a:r>
              <a:rPr lang="nb-NO" dirty="0" err="1"/>
              <a:t>information</a:t>
            </a:r>
            <a:r>
              <a:rPr lang="nb-NO" dirty="0"/>
              <a:t> for </a:t>
            </a:r>
            <a:r>
              <a:rPr lang="nb-NO" dirty="0" err="1"/>
              <a:t>social</a:t>
            </a:r>
            <a:r>
              <a:rPr lang="nb-NO" dirty="0"/>
              <a:t> </a:t>
            </a:r>
            <a:r>
              <a:rPr lang="nb-NO" dirty="0" err="1"/>
              <a:t>justice</a:t>
            </a:r>
            <a:r>
              <a:rPr lang="nb-NO" dirty="0"/>
              <a:t>. This </a:t>
            </a:r>
            <a:r>
              <a:rPr lang="nb-NO" dirty="0" err="1"/>
              <a:t>network</a:t>
            </a:r>
            <a:r>
              <a:rPr lang="nb-NO" dirty="0"/>
              <a:t> </a:t>
            </a:r>
            <a:r>
              <a:rPr lang="nb-NO" dirty="0" err="1"/>
              <a:t>distributes</a:t>
            </a:r>
            <a:r>
              <a:rPr lang="nb-NO" dirty="0"/>
              <a:t> </a:t>
            </a:r>
            <a:r>
              <a:rPr lang="nb-NO" dirty="0" err="1"/>
              <a:t>information</a:t>
            </a:r>
            <a:r>
              <a:rPr lang="nb-NO" dirty="0"/>
              <a:t> </a:t>
            </a:r>
            <a:r>
              <a:rPr lang="nb-NO" dirty="0" err="1"/>
              <a:t>about</a:t>
            </a:r>
            <a:r>
              <a:rPr lang="nb-NO" dirty="0"/>
              <a:t> </a:t>
            </a:r>
            <a:r>
              <a:rPr lang="nb-NO" dirty="0" err="1"/>
              <a:t>research</a:t>
            </a:r>
            <a:r>
              <a:rPr lang="nb-NO" dirty="0"/>
              <a:t> and </a:t>
            </a:r>
            <a:r>
              <a:rPr lang="nb-NO" dirty="0" err="1"/>
              <a:t>political</a:t>
            </a:r>
            <a:r>
              <a:rPr lang="nb-NO" dirty="0"/>
              <a:t> </a:t>
            </a:r>
            <a:r>
              <a:rPr lang="nb-NO" dirty="0" err="1"/>
              <a:t>intelligence</a:t>
            </a:r>
            <a:r>
              <a:rPr lang="nb-NO" dirty="0"/>
              <a:t>, support </a:t>
            </a:r>
            <a:r>
              <a:rPr lang="nb-NO" dirty="0" err="1"/>
              <a:t>campaigns</a:t>
            </a:r>
            <a:r>
              <a:rPr lang="nb-NO" dirty="0"/>
              <a:t> and </a:t>
            </a:r>
            <a:r>
              <a:rPr lang="nb-NO" dirty="0" err="1"/>
              <a:t>legislation</a:t>
            </a:r>
            <a:r>
              <a:rPr lang="nb-NO" dirty="0"/>
              <a:t> </a:t>
            </a:r>
            <a:r>
              <a:rPr lang="nb-NO" dirty="0" err="1"/>
              <a:t>scrutiny</a:t>
            </a:r>
            <a:r>
              <a:rPr lang="nb-NO" dirty="0"/>
              <a:t> to </a:t>
            </a:r>
            <a:r>
              <a:rPr lang="nb-NO" dirty="0" err="1"/>
              <a:t>civil</a:t>
            </a:r>
            <a:r>
              <a:rPr lang="nb-NO" dirty="0"/>
              <a:t> </a:t>
            </a:r>
            <a:r>
              <a:rPr lang="nb-NO" dirty="0" err="1"/>
              <a:t>society</a:t>
            </a:r>
            <a:r>
              <a:rPr lang="nb-NO" dirty="0"/>
              <a:t> </a:t>
            </a:r>
            <a:r>
              <a:rPr lang="nb-NO" dirty="0" err="1"/>
              <a:t>organizations</a:t>
            </a:r>
            <a:r>
              <a:rPr lang="nb-NO" dirty="0"/>
              <a:t> </a:t>
            </a:r>
            <a:r>
              <a:rPr lang="nb-NO" dirty="0" err="1"/>
              <a:t>involved</a:t>
            </a:r>
            <a:r>
              <a:rPr lang="nb-NO" dirty="0"/>
              <a:t> in </a:t>
            </a:r>
            <a:r>
              <a:rPr lang="nb-NO" dirty="0" err="1"/>
              <a:t>social</a:t>
            </a:r>
            <a:r>
              <a:rPr lang="nb-NO" dirty="0"/>
              <a:t> </a:t>
            </a:r>
            <a:r>
              <a:rPr lang="nb-NO" dirty="0" err="1"/>
              <a:t>justice</a:t>
            </a:r>
            <a:r>
              <a:rPr lang="nb-NO" dirty="0"/>
              <a:t> </a:t>
            </a:r>
          </a:p>
          <a:p>
            <a:pPr marL="0" indent="0">
              <a:buNone/>
            </a:pPr>
            <a:endParaRPr lang="nb-NO" dirty="0"/>
          </a:p>
          <a:p>
            <a:pPr>
              <a:buFont typeface="Wingdings" pitchFamily="2" charset="2"/>
              <a:buChar char="Ø"/>
            </a:pPr>
            <a:endParaRPr lang="nb-NO" dirty="0"/>
          </a:p>
          <a:p>
            <a:pPr marL="381000" lvl="1" indent="0">
              <a:buNone/>
            </a:pP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pic>
        <p:nvPicPr>
          <p:cNvPr id="5" name="Picture 4">
            <a:extLst>
              <a:ext uri="{FF2B5EF4-FFF2-40B4-BE49-F238E27FC236}">
                <a16:creationId xmlns:a16="http://schemas.microsoft.com/office/drawing/2014/main" id="{122C991A-EDD2-1142-99AF-D392C2C9F33F}"/>
              </a:ext>
            </a:extLst>
          </p:cNvPr>
          <p:cNvPicPr>
            <a:picLocks noChangeAspect="1"/>
          </p:cNvPicPr>
          <p:nvPr/>
        </p:nvPicPr>
        <p:blipFill>
          <a:blip r:embed="rId3"/>
          <a:stretch>
            <a:fillRect/>
          </a:stretch>
        </p:blipFill>
        <p:spPr>
          <a:xfrm>
            <a:off x="12110363" y="3005910"/>
            <a:ext cx="10238649" cy="8047571"/>
          </a:xfrm>
          <a:prstGeom prst="rect">
            <a:avLst/>
          </a:prstGeom>
        </p:spPr>
      </p:pic>
    </p:spTree>
    <p:extLst>
      <p:ext uri="{BB962C8B-B14F-4D97-AF65-F5344CB8AC3E}">
        <p14:creationId xmlns:p14="http://schemas.microsoft.com/office/powerpoint/2010/main" val="11467214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Broadcasting/</a:t>
            </a:r>
            <a:r>
              <a:rPr lang="nb-NO" dirty="0" err="1"/>
              <a:t>Wider</a:t>
            </a:r>
            <a:r>
              <a:rPr lang="nb-NO" dirty="0"/>
              <a:t> </a:t>
            </a:r>
            <a:r>
              <a:rPr lang="nb-NO" dirty="0" err="1"/>
              <a:t>Dissemination</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b="1" i="1" u="sng" dirty="0" err="1"/>
              <a:t>Successful</a:t>
            </a:r>
            <a:r>
              <a:rPr lang="nb-NO" b="1" i="1" u="sng" dirty="0"/>
              <a:t> </a:t>
            </a:r>
            <a:r>
              <a:rPr lang="nb-NO" b="1" i="1" u="sng" dirty="0" err="1"/>
              <a:t>projects</a:t>
            </a:r>
            <a:r>
              <a:rPr lang="nb-NO" b="1" i="1" u="sng" dirty="0"/>
              <a:t> </a:t>
            </a:r>
            <a:r>
              <a:rPr lang="nb-NO" b="1" i="1" u="sng" dirty="0" err="1"/>
              <a:t>based</a:t>
            </a:r>
            <a:r>
              <a:rPr lang="nb-NO" b="1" i="1" u="sng" dirty="0"/>
              <a:t> </a:t>
            </a:r>
            <a:r>
              <a:rPr lang="nb-NO" b="1" i="1" u="sng" dirty="0" err="1"/>
              <a:t>on</a:t>
            </a:r>
            <a:r>
              <a:rPr lang="nb-NO" b="1" i="1" u="sng" dirty="0"/>
              <a:t> </a:t>
            </a:r>
            <a:r>
              <a:rPr lang="nb-NO" b="1" i="1" u="sng" dirty="0" err="1"/>
              <a:t>the</a:t>
            </a:r>
            <a:r>
              <a:rPr lang="nb-NO" b="1" i="1" u="sng" dirty="0"/>
              <a:t> </a:t>
            </a:r>
            <a:r>
              <a:rPr lang="nb-NO" b="1" i="1" u="sng" dirty="0" err="1"/>
              <a:t>wider</a:t>
            </a:r>
            <a:r>
              <a:rPr lang="nb-NO" b="1" i="1" u="sng" dirty="0"/>
              <a:t> </a:t>
            </a:r>
            <a:r>
              <a:rPr lang="nb-NO" b="1" i="1" u="sng" dirty="0" err="1"/>
              <a:t>model</a:t>
            </a:r>
            <a:r>
              <a:rPr lang="nb-NO" b="1" i="1" u="sng" dirty="0"/>
              <a:t> </a:t>
            </a:r>
            <a:r>
              <a:rPr lang="nb-NO" b="1" i="1" u="sng" dirty="0" err="1"/>
              <a:t>of</a:t>
            </a:r>
            <a:r>
              <a:rPr lang="nb-NO" b="1" i="1" u="sng" dirty="0"/>
              <a:t> e-</a:t>
            </a:r>
            <a:r>
              <a:rPr lang="nb-NO" b="1" i="1" u="sng" dirty="0" err="1"/>
              <a:t>governance</a:t>
            </a:r>
            <a:r>
              <a:rPr lang="nb-NO" b="1" i="1" u="sng" dirty="0"/>
              <a:t> :</a:t>
            </a:r>
            <a:endParaRPr lang="nb-NO" dirty="0"/>
          </a:p>
          <a:p>
            <a:pPr marL="0" indent="0">
              <a:buNone/>
            </a:pPr>
            <a:endParaRPr lang="nb-NO" b="1" u="sng" dirty="0"/>
          </a:p>
          <a:p>
            <a:pPr marL="0" indent="0">
              <a:buNone/>
            </a:pPr>
            <a:r>
              <a:rPr lang="nb-NO" b="1" u="sng" dirty="0"/>
              <a:t>Earth </a:t>
            </a:r>
            <a:r>
              <a:rPr lang="nb-NO" b="1" u="sng" dirty="0" err="1"/>
              <a:t>Negotiations</a:t>
            </a:r>
            <a:r>
              <a:rPr lang="nb-NO" b="1" u="sng" dirty="0"/>
              <a:t> Bulletin</a:t>
            </a:r>
          </a:p>
          <a:p>
            <a:pPr marL="685800" indent="-685800">
              <a:buFont typeface="Wingdings" pitchFamily="2" charset="2"/>
              <a:buChar char="Ø"/>
            </a:pPr>
            <a:r>
              <a:rPr lang="nb-NO" dirty="0"/>
              <a:t>The </a:t>
            </a:r>
            <a:r>
              <a:rPr lang="nb-NO" b="1" dirty="0"/>
              <a:t>Earth </a:t>
            </a:r>
            <a:r>
              <a:rPr lang="nb-NO" b="1" dirty="0" err="1"/>
              <a:t>Negotiations</a:t>
            </a:r>
            <a:r>
              <a:rPr lang="nb-NO" b="1" dirty="0"/>
              <a:t> Bulletin</a:t>
            </a:r>
            <a:r>
              <a:rPr lang="nb-NO" dirty="0"/>
              <a:t> (ENB) is a </a:t>
            </a:r>
            <a:r>
              <a:rPr lang="nb-NO" dirty="0" err="1"/>
              <a:t>balanced</a:t>
            </a:r>
            <a:r>
              <a:rPr lang="nb-NO" dirty="0"/>
              <a:t>, </a:t>
            </a:r>
            <a:r>
              <a:rPr lang="nb-NO" dirty="0" err="1"/>
              <a:t>timely</a:t>
            </a:r>
            <a:r>
              <a:rPr lang="nb-NO" dirty="0"/>
              <a:t> and </a:t>
            </a:r>
            <a:r>
              <a:rPr lang="nb-NO" dirty="0" err="1"/>
              <a:t>independent</a:t>
            </a:r>
            <a:r>
              <a:rPr lang="nb-NO" dirty="0"/>
              <a:t> </a:t>
            </a:r>
            <a:r>
              <a:rPr lang="nb-NO" dirty="0" err="1"/>
              <a:t>reporting</a:t>
            </a:r>
            <a:r>
              <a:rPr lang="nb-NO" dirty="0"/>
              <a:t> service </a:t>
            </a:r>
            <a:r>
              <a:rPr lang="nb-NO" dirty="0" err="1"/>
              <a:t>on</a:t>
            </a:r>
            <a:r>
              <a:rPr lang="nb-NO" dirty="0"/>
              <a:t> United Nations </a:t>
            </a:r>
            <a:r>
              <a:rPr lang="nb-NO" dirty="0" err="1"/>
              <a:t>environment</a:t>
            </a:r>
            <a:r>
              <a:rPr lang="nb-NO" dirty="0"/>
              <a:t> and </a:t>
            </a:r>
            <a:r>
              <a:rPr lang="nb-NO" dirty="0" err="1"/>
              <a:t>development</a:t>
            </a:r>
            <a:r>
              <a:rPr lang="nb-NO" dirty="0"/>
              <a:t> </a:t>
            </a:r>
            <a:r>
              <a:rPr lang="nb-NO" b="1" dirty="0" err="1"/>
              <a:t>negotiations</a:t>
            </a:r>
            <a:endParaRPr lang="nb-NO" b="1" u="sng" dirty="0"/>
          </a:p>
          <a:p>
            <a:pPr marL="685800" indent="-685800">
              <a:buFont typeface="Wingdings" pitchFamily="2" charset="2"/>
              <a:buChar char="Ø"/>
            </a:pPr>
            <a:r>
              <a:rPr lang="nb-NO" dirty="0"/>
              <a:t>is a </a:t>
            </a:r>
            <a:r>
              <a:rPr lang="nb-NO" dirty="0" err="1"/>
              <a:t>network</a:t>
            </a:r>
            <a:r>
              <a:rPr lang="nb-NO" dirty="0"/>
              <a:t> service </a:t>
            </a:r>
            <a:r>
              <a:rPr lang="nb-NO" dirty="0" err="1"/>
              <a:t>that</a:t>
            </a:r>
            <a:r>
              <a:rPr lang="nb-NO" dirty="0"/>
              <a:t> </a:t>
            </a:r>
            <a:r>
              <a:rPr lang="nb-NO" dirty="0" err="1"/>
              <a:t>keeps</a:t>
            </a:r>
            <a:r>
              <a:rPr lang="nb-NO" dirty="0"/>
              <a:t> </a:t>
            </a:r>
            <a:r>
              <a:rPr lang="nb-NO" dirty="0" err="1"/>
              <a:t>citizens</a:t>
            </a:r>
            <a:r>
              <a:rPr lang="nb-NO" dirty="0"/>
              <a:t> </a:t>
            </a:r>
            <a:r>
              <a:rPr lang="nb-NO" dirty="0" err="1"/>
              <a:t>around</a:t>
            </a:r>
            <a:r>
              <a:rPr lang="nb-NO" dirty="0"/>
              <a:t> </a:t>
            </a:r>
            <a:r>
              <a:rPr lang="nb-NO" dirty="0" err="1"/>
              <a:t>the</a:t>
            </a:r>
            <a:r>
              <a:rPr lang="nb-NO" dirty="0"/>
              <a:t> </a:t>
            </a:r>
            <a:r>
              <a:rPr lang="nb-NO" dirty="0" err="1"/>
              <a:t>globe</a:t>
            </a:r>
            <a:r>
              <a:rPr lang="nb-NO" dirty="0"/>
              <a:t> </a:t>
            </a:r>
            <a:r>
              <a:rPr lang="nb-NO" dirty="0" err="1"/>
              <a:t>aware</a:t>
            </a:r>
            <a:r>
              <a:rPr lang="nb-NO" dirty="0"/>
              <a:t> </a:t>
            </a:r>
            <a:r>
              <a:rPr lang="nb-NO" dirty="0" err="1"/>
              <a:t>of</a:t>
            </a:r>
            <a:r>
              <a:rPr lang="nb-NO" dirty="0"/>
              <a:t> </a:t>
            </a:r>
            <a:r>
              <a:rPr lang="nb-NO" dirty="0" err="1"/>
              <a:t>international</a:t>
            </a:r>
            <a:r>
              <a:rPr lang="nb-NO" dirty="0"/>
              <a:t> </a:t>
            </a:r>
            <a:r>
              <a:rPr lang="nb-NO" dirty="0" err="1"/>
              <a:t>environmental</a:t>
            </a:r>
            <a:r>
              <a:rPr lang="nb-NO" dirty="0"/>
              <a:t> </a:t>
            </a:r>
            <a:r>
              <a:rPr lang="nb-NO" dirty="0" err="1"/>
              <a:t>negotiations</a:t>
            </a:r>
            <a:r>
              <a:rPr lang="nb-NO" dirty="0"/>
              <a:t>, </a:t>
            </a:r>
            <a:r>
              <a:rPr lang="nb-NO" dirty="0" err="1"/>
              <a:t>decisions</a:t>
            </a:r>
            <a:r>
              <a:rPr lang="nb-NO" dirty="0"/>
              <a:t>, and </a:t>
            </a:r>
            <a:r>
              <a:rPr lang="nb-NO" dirty="0" err="1"/>
              <a:t>processes</a:t>
            </a:r>
            <a:r>
              <a:rPr lang="nb-NO" dirty="0"/>
              <a:t>. </a:t>
            </a:r>
          </a:p>
          <a:p>
            <a:pPr marL="0" indent="0">
              <a:buNone/>
            </a:pPr>
            <a:endParaRPr lang="nb-NO" dirty="0"/>
          </a:p>
          <a:p>
            <a:pPr marL="685800" indent="-685800">
              <a:buFont typeface="Wingdings" pitchFamily="2" charset="2"/>
              <a:buChar char="Ø"/>
            </a:pPr>
            <a:r>
              <a:rPr lang="nb-NO" dirty="0"/>
              <a:t>It’s </a:t>
            </a:r>
            <a:r>
              <a:rPr lang="nb-NO" dirty="0" err="1"/>
              <a:t>of</a:t>
            </a:r>
            <a:r>
              <a:rPr lang="nb-NO" dirty="0"/>
              <a:t> </a:t>
            </a:r>
            <a:r>
              <a:rPr lang="nb-NO" dirty="0" err="1"/>
              <a:t>primary</a:t>
            </a:r>
            <a:r>
              <a:rPr lang="nb-NO" dirty="0"/>
              <a:t> </a:t>
            </a:r>
            <a:r>
              <a:rPr lang="nb-NO" dirty="0" err="1"/>
              <a:t>value</a:t>
            </a:r>
            <a:r>
              <a:rPr lang="nb-NO" dirty="0"/>
              <a:t> to  </a:t>
            </a:r>
            <a:r>
              <a:rPr lang="nb-NO" dirty="0" err="1"/>
              <a:t>governments</a:t>
            </a:r>
            <a:r>
              <a:rPr lang="nb-NO" dirty="0"/>
              <a:t> and </a:t>
            </a:r>
            <a:r>
              <a:rPr lang="nb-NO" dirty="0" err="1"/>
              <a:t>the</a:t>
            </a:r>
            <a:r>
              <a:rPr lang="nb-NO" dirty="0"/>
              <a:t> </a:t>
            </a:r>
            <a:r>
              <a:rPr lang="nb-NO" dirty="0" err="1"/>
              <a:t>people</a:t>
            </a:r>
            <a:r>
              <a:rPr lang="nb-NO" dirty="0"/>
              <a:t> </a:t>
            </a:r>
            <a:r>
              <a:rPr lang="nb-NO" dirty="0" err="1"/>
              <a:t>especially</a:t>
            </a:r>
            <a:r>
              <a:rPr lang="nb-NO" dirty="0"/>
              <a:t> in </a:t>
            </a:r>
            <a:r>
              <a:rPr lang="nb-NO" dirty="0" err="1"/>
              <a:t>the</a:t>
            </a:r>
            <a:r>
              <a:rPr lang="nb-NO" dirty="0"/>
              <a:t> </a:t>
            </a:r>
            <a:r>
              <a:rPr lang="nb-NO" dirty="0" err="1"/>
              <a:t>developing</a:t>
            </a:r>
            <a:r>
              <a:rPr lang="nb-NO" dirty="0"/>
              <a:t> </a:t>
            </a:r>
            <a:r>
              <a:rPr lang="nb-NO" dirty="0" err="1"/>
              <a:t>countries</a:t>
            </a:r>
            <a:r>
              <a:rPr lang="nb-NO" dirty="0"/>
              <a:t> so as to </a:t>
            </a:r>
            <a:r>
              <a:rPr lang="nb-NO" dirty="0" err="1"/>
              <a:t>record</a:t>
            </a:r>
            <a:r>
              <a:rPr lang="nb-NO" dirty="0"/>
              <a:t> </a:t>
            </a:r>
            <a:r>
              <a:rPr lang="nb-NO" dirty="0" err="1"/>
              <a:t>international</a:t>
            </a:r>
            <a:r>
              <a:rPr lang="nb-NO" dirty="0"/>
              <a:t> </a:t>
            </a:r>
            <a:r>
              <a:rPr lang="nb-NO" dirty="0" err="1"/>
              <a:t>decisions</a:t>
            </a:r>
            <a:r>
              <a:rPr lang="nb-NO" dirty="0"/>
              <a:t> and </a:t>
            </a:r>
            <a:r>
              <a:rPr lang="nb-NO" dirty="0" err="1"/>
              <a:t>take</a:t>
            </a:r>
            <a:r>
              <a:rPr lang="nb-NO" dirty="0"/>
              <a:t> </a:t>
            </a:r>
            <a:r>
              <a:rPr lang="nb-NO" dirty="0" err="1"/>
              <a:t>the</a:t>
            </a:r>
            <a:r>
              <a:rPr lang="nb-NO" dirty="0"/>
              <a:t> </a:t>
            </a:r>
            <a:r>
              <a:rPr lang="nb-NO" dirty="0" err="1"/>
              <a:t>necessary</a:t>
            </a:r>
            <a:r>
              <a:rPr lang="nb-NO" dirty="0"/>
              <a:t> </a:t>
            </a:r>
            <a:r>
              <a:rPr lang="nb-NO" dirty="0" err="1"/>
              <a:t>precautions</a:t>
            </a:r>
            <a:r>
              <a:rPr lang="nb-NO" dirty="0"/>
              <a:t> .</a:t>
            </a:r>
          </a:p>
          <a:p>
            <a:endParaRPr lang="nb-NO" dirty="0"/>
          </a:p>
          <a:p>
            <a:pPr marL="0" indent="0">
              <a:buNone/>
            </a:pPr>
            <a:endParaRPr lang="nb-NO" dirty="0"/>
          </a:p>
          <a:p>
            <a:pPr>
              <a:buFont typeface="Wingdings" pitchFamily="2" charset="2"/>
              <a:buChar char="Ø"/>
            </a:pPr>
            <a:endParaRPr lang="nb-NO" dirty="0"/>
          </a:p>
          <a:p>
            <a:pPr marL="381000" lvl="1" indent="0">
              <a:buNone/>
            </a:pP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pic>
        <p:nvPicPr>
          <p:cNvPr id="5" name="Picture 4">
            <a:extLst>
              <a:ext uri="{FF2B5EF4-FFF2-40B4-BE49-F238E27FC236}">
                <a16:creationId xmlns:a16="http://schemas.microsoft.com/office/drawing/2014/main" id="{122C991A-EDD2-1142-99AF-D392C2C9F33F}"/>
              </a:ext>
            </a:extLst>
          </p:cNvPr>
          <p:cNvPicPr>
            <a:picLocks noChangeAspect="1"/>
          </p:cNvPicPr>
          <p:nvPr/>
        </p:nvPicPr>
        <p:blipFill>
          <a:blip r:embed="rId3"/>
          <a:stretch>
            <a:fillRect/>
          </a:stretch>
        </p:blipFill>
        <p:spPr>
          <a:xfrm>
            <a:off x="12110363" y="3005910"/>
            <a:ext cx="10238649" cy="8047571"/>
          </a:xfrm>
          <a:prstGeom prst="rect">
            <a:avLst/>
          </a:prstGeom>
        </p:spPr>
      </p:pic>
    </p:spTree>
    <p:extLst>
      <p:ext uri="{BB962C8B-B14F-4D97-AF65-F5344CB8AC3E}">
        <p14:creationId xmlns:p14="http://schemas.microsoft.com/office/powerpoint/2010/main" val="21012876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Critical </a:t>
            </a:r>
            <a:r>
              <a:rPr lang="nb-NO" dirty="0" err="1"/>
              <a:t>flow</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685800" indent="-685800">
              <a:buFont typeface="Wingdings" pitchFamily="2" charset="2"/>
              <a:buChar char="Ø"/>
            </a:pPr>
            <a:r>
              <a:rPr lang="nb-NO" dirty="0"/>
              <a:t>This </a:t>
            </a:r>
            <a:r>
              <a:rPr lang="nb-NO" dirty="0" err="1"/>
              <a:t>model</a:t>
            </a:r>
            <a:r>
              <a:rPr lang="nb-NO" dirty="0"/>
              <a:t> has </a:t>
            </a:r>
            <a:r>
              <a:rPr lang="nb-NO" dirty="0" err="1"/>
              <a:t>been</a:t>
            </a:r>
            <a:r>
              <a:rPr lang="nb-NO" dirty="0"/>
              <a:t> </a:t>
            </a:r>
            <a:r>
              <a:rPr lang="nb-NO" dirty="0" err="1"/>
              <a:t>able</a:t>
            </a:r>
            <a:r>
              <a:rPr lang="nb-NO" dirty="0"/>
              <a:t> to </a:t>
            </a:r>
            <a:r>
              <a:rPr lang="nb-NO" dirty="0" err="1"/>
              <a:t>address</a:t>
            </a:r>
            <a:r>
              <a:rPr lang="nb-NO" dirty="0"/>
              <a:t> and </a:t>
            </a:r>
            <a:r>
              <a:rPr lang="nb-NO" dirty="0" err="1"/>
              <a:t>access</a:t>
            </a:r>
            <a:r>
              <a:rPr lang="nb-NO" dirty="0"/>
              <a:t> </a:t>
            </a:r>
            <a:r>
              <a:rPr lang="nb-NO" dirty="0" err="1"/>
              <a:t>critical</a:t>
            </a:r>
            <a:r>
              <a:rPr lang="nb-NO" dirty="0"/>
              <a:t> </a:t>
            </a:r>
            <a:r>
              <a:rPr lang="nb-NO" dirty="0" err="1"/>
              <a:t>nformation</a:t>
            </a:r>
            <a:r>
              <a:rPr lang="nb-NO" dirty="0"/>
              <a:t> </a:t>
            </a:r>
            <a:r>
              <a:rPr lang="nb-NO" dirty="0" err="1"/>
              <a:t>such</a:t>
            </a:r>
            <a:r>
              <a:rPr lang="nb-NO" dirty="0"/>
              <a:t> as: </a:t>
            </a:r>
          </a:p>
          <a:p>
            <a:pPr lvl="1">
              <a:buFont typeface="Wingdings" pitchFamily="2" charset="2"/>
              <a:buChar char="Ø"/>
            </a:pPr>
            <a:r>
              <a:rPr lang="nb-NO" dirty="0" err="1"/>
              <a:t>Violations</a:t>
            </a:r>
            <a:r>
              <a:rPr lang="nb-NO" dirty="0"/>
              <a:t> </a:t>
            </a:r>
            <a:r>
              <a:rPr lang="nb-NO" dirty="0" err="1"/>
              <a:t>of</a:t>
            </a:r>
            <a:r>
              <a:rPr lang="nb-NO" dirty="0"/>
              <a:t> human </a:t>
            </a:r>
            <a:r>
              <a:rPr lang="nb-NO" dirty="0" err="1"/>
              <a:t>rights</a:t>
            </a:r>
            <a:r>
              <a:rPr lang="nb-NO" dirty="0"/>
              <a:t> </a:t>
            </a:r>
          </a:p>
          <a:p>
            <a:pPr marL="1143000" lvl="1" indent="-685800">
              <a:buFont typeface="Wingdings" pitchFamily="2" charset="2"/>
              <a:buChar char="Ø"/>
            </a:pPr>
            <a:r>
              <a:rPr lang="nb-NO" dirty="0"/>
              <a:t>Security </a:t>
            </a:r>
            <a:r>
              <a:rPr lang="nb-NO" dirty="0" err="1"/>
              <a:t>threats</a:t>
            </a:r>
            <a:r>
              <a:rPr lang="nb-NO" dirty="0"/>
              <a:t> </a:t>
            </a:r>
          </a:p>
          <a:p>
            <a:pPr marL="1143000" lvl="1" indent="-685800">
              <a:buFont typeface="Wingdings" pitchFamily="2" charset="2"/>
              <a:buChar char="Ø"/>
            </a:pPr>
            <a:r>
              <a:rPr lang="nb-NO" dirty="0"/>
              <a:t>Information </a:t>
            </a:r>
            <a:r>
              <a:rPr lang="nb-NO" dirty="0" err="1"/>
              <a:t>on</a:t>
            </a:r>
            <a:r>
              <a:rPr lang="nb-NO" dirty="0"/>
              <a:t> </a:t>
            </a:r>
            <a:r>
              <a:rPr lang="nb-NO" dirty="0" err="1"/>
              <a:t>corruption</a:t>
            </a:r>
            <a:r>
              <a:rPr lang="nb-NO" dirty="0"/>
              <a:t> </a:t>
            </a:r>
            <a:r>
              <a:rPr lang="nb-NO" dirty="0" err="1"/>
              <a:t>both</a:t>
            </a:r>
            <a:r>
              <a:rPr lang="nb-NO" dirty="0"/>
              <a:t> in </a:t>
            </a:r>
            <a:r>
              <a:rPr lang="nb-NO" dirty="0" err="1"/>
              <a:t>the</a:t>
            </a:r>
            <a:r>
              <a:rPr lang="nb-NO" dirty="0"/>
              <a:t> </a:t>
            </a:r>
            <a:r>
              <a:rPr lang="nb-NO" dirty="0" err="1"/>
              <a:t>public</a:t>
            </a:r>
            <a:r>
              <a:rPr lang="nb-NO" dirty="0"/>
              <a:t> and private </a:t>
            </a:r>
            <a:r>
              <a:rPr lang="nb-NO" dirty="0" err="1"/>
              <a:t>sectors</a:t>
            </a:r>
            <a:r>
              <a:rPr lang="nb-NO" dirty="0"/>
              <a:t> </a:t>
            </a:r>
          </a:p>
          <a:p>
            <a:pPr marL="1143000" lvl="1" indent="-685800">
              <a:buFont typeface="Wingdings" pitchFamily="2" charset="2"/>
              <a:buChar char="Ø"/>
            </a:pPr>
            <a:r>
              <a:rPr lang="nb-NO" dirty="0"/>
              <a:t>The green </a:t>
            </a:r>
            <a:r>
              <a:rPr lang="nb-NO" dirty="0" err="1"/>
              <a:t>ratings</a:t>
            </a:r>
            <a:r>
              <a:rPr lang="nb-NO" dirty="0"/>
              <a:t> </a:t>
            </a:r>
            <a:r>
              <a:rPr lang="nb-NO" dirty="0" err="1"/>
              <a:t>of</a:t>
            </a:r>
            <a:r>
              <a:rPr lang="nb-NO" dirty="0"/>
              <a:t> a </a:t>
            </a:r>
            <a:r>
              <a:rPr lang="nb-NO" dirty="0" err="1"/>
              <a:t>company</a:t>
            </a:r>
            <a:r>
              <a:rPr lang="nb-NO" dirty="0"/>
              <a:t> </a:t>
            </a:r>
          </a:p>
          <a:p>
            <a:endParaRPr lang="nb-NO" dirty="0"/>
          </a:p>
          <a:p>
            <a:pPr marL="0" indent="0">
              <a:buNone/>
            </a:pPr>
            <a:endParaRPr lang="nb-NO" dirty="0"/>
          </a:p>
          <a:p>
            <a:pPr>
              <a:buFont typeface="Wingdings" pitchFamily="2" charset="2"/>
              <a:buChar char="Ø"/>
            </a:pPr>
            <a:endParaRPr lang="nb-NO" dirty="0"/>
          </a:p>
          <a:p>
            <a:pPr marL="381000" lvl="1" indent="0">
              <a:buNone/>
            </a:pP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pic>
        <p:nvPicPr>
          <p:cNvPr id="4" name="Picture 3">
            <a:extLst>
              <a:ext uri="{FF2B5EF4-FFF2-40B4-BE49-F238E27FC236}">
                <a16:creationId xmlns:a16="http://schemas.microsoft.com/office/drawing/2014/main" id="{3AB85FC0-31E7-364B-86DE-93F2C53102E8}"/>
              </a:ext>
            </a:extLst>
          </p:cNvPr>
          <p:cNvPicPr>
            <a:picLocks noChangeAspect="1"/>
          </p:cNvPicPr>
          <p:nvPr/>
        </p:nvPicPr>
        <p:blipFill>
          <a:blip r:embed="rId3"/>
          <a:stretch>
            <a:fillRect/>
          </a:stretch>
        </p:blipFill>
        <p:spPr>
          <a:xfrm>
            <a:off x="957159" y="10327340"/>
            <a:ext cx="10853841" cy="6439471"/>
          </a:xfrm>
          <a:prstGeom prst="rect">
            <a:avLst/>
          </a:prstGeom>
        </p:spPr>
      </p:pic>
    </p:spTree>
    <p:extLst>
      <p:ext uri="{BB962C8B-B14F-4D97-AF65-F5344CB8AC3E}">
        <p14:creationId xmlns:p14="http://schemas.microsoft.com/office/powerpoint/2010/main" val="37547124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Critical </a:t>
            </a:r>
            <a:r>
              <a:rPr lang="nb-NO" dirty="0" err="1"/>
              <a:t>flow</a:t>
            </a:r>
            <a:r>
              <a:rPr lang="nb-NO" dirty="0"/>
              <a:t> Model</a:t>
            </a:r>
            <a:endParaRPr dirty="0"/>
          </a:p>
        </p:txBody>
      </p:sp>
      <p:sp>
        <p:nvSpPr>
          <p:cNvPr id="125" name="Google Shape;125;p11"/>
          <p:cNvSpPr txBox="1">
            <a:spLocks noGrp="1"/>
          </p:cNvSpPr>
          <p:nvPr>
            <p:ph type="body" idx="1"/>
          </p:nvPr>
        </p:nvSpPr>
        <p:spPr>
          <a:xfrm>
            <a:off x="941294" y="2145300"/>
            <a:ext cx="10869706" cy="14125641"/>
          </a:xfrm>
          <a:prstGeom prst="rect">
            <a:avLst/>
          </a:prstGeom>
        </p:spPr>
        <p:txBody>
          <a:bodyPr spcFirstLastPara="1" wrap="square" lIns="177725" tIns="177725" rIns="177725" bIns="177725" anchor="t" anchorCtr="0">
            <a:noAutofit/>
          </a:bodyPr>
          <a:lstStyle/>
          <a:p>
            <a:pPr marL="0" indent="0">
              <a:buNone/>
            </a:pPr>
            <a:r>
              <a:rPr lang="nb-NO" b="1" dirty="0" err="1"/>
              <a:t>Principle</a:t>
            </a:r>
            <a:r>
              <a:rPr lang="nb-NO" b="1" dirty="0"/>
              <a:t> </a:t>
            </a:r>
            <a:r>
              <a:rPr lang="nb-NO" b="1" dirty="0" err="1"/>
              <a:t>of</a:t>
            </a:r>
            <a:r>
              <a:rPr lang="nb-NO" b="1" dirty="0"/>
              <a:t> </a:t>
            </a:r>
            <a:r>
              <a:rPr lang="nb-NO" b="1" dirty="0" err="1"/>
              <a:t>Operation</a:t>
            </a:r>
            <a:r>
              <a:rPr lang="nb-NO" b="1" dirty="0"/>
              <a:t>:- </a:t>
            </a:r>
          </a:p>
          <a:p>
            <a:pPr marL="685800" indent="-685800">
              <a:buFont typeface="Wingdings" pitchFamily="2" charset="2"/>
              <a:buChar char="Ø"/>
            </a:pPr>
            <a:r>
              <a:rPr lang="nb-NO" dirty="0"/>
              <a:t>is </a:t>
            </a:r>
            <a:r>
              <a:rPr lang="nb-NO" dirty="0" err="1"/>
              <a:t>based</a:t>
            </a:r>
            <a:r>
              <a:rPr lang="nb-NO" dirty="0"/>
              <a:t> </a:t>
            </a:r>
            <a:r>
              <a:rPr lang="nb-NO" dirty="0" err="1"/>
              <a:t>on</a:t>
            </a:r>
            <a:r>
              <a:rPr lang="nb-NO" dirty="0"/>
              <a:t> </a:t>
            </a:r>
            <a:r>
              <a:rPr lang="nb-NO" dirty="0" err="1"/>
              <a:t>distributing</a:t>
            </a:r>
            <a:r>
              <a:rPr lang="nb-NO" dirty="0"/>
              <a:t> </a:t>
            </a:r>
            <a:r>
              <a:rPr lang="nb-NO" dirty="0" err="1"/>
              <a:t>key</a:t>
            </a:r>
            <a:r>
              <a:rPr lang="nb-NO" dirty="0"/>
              <a:t> </a:t>
            </a:r>
            <a:r>
              <a:rPr lang="nb-NO" dirty="0" err="1"/>
              <a:t>value</a:t>
            </a:r>
            <a:r>
              <a:rPr lang="nb-NO" dirty="0"/>
              <a:t> data to </a:t>
            </a:r>
            <a:r>
              <a:rPr lang="nb-NO" dirty="0" err="1"/>
              <a:t>the</a:t>
            </a:r>
            <a:r>
              <a:rPr lang="nb-NO" dirty="0"/>
              <a:t> </a:t>
            </a:r>
            <a:r>
              <a:rPr lang="nb-NO" dirty="0" err="1"/>
              <a:t>targeted</a:t>
            </a:r>
            <a:r>
              <a:rPr lang="nb-NO" dirty="0"/>
              <a:t> </a:t>
            </a:r>
            <a:r>
              <a:rPr lang="nb-NO" dirty="0" err="1"/>
              <a:t>people</a:t>
            </a:r>
            <a:r>
              <a:rPr lang="nb-NO" dirty="0"/>
              <a:t> or by </a:t>
            </a:r>
            <a:r>
              <a:rPr lang="nb-NO" dirty="0" err="1"/>
              <a:t>disseminating</a:t>
            </a:r>
            <a:r>
              <a:rPr lang="nb-NO" dirty="0"/>
              <a:t> it to </a:t>
            </a:r>
            <a:r>
              <a:rPr lang="nb-NO" dirty="0" err="1"/>
              <a:t>the</a:t>
            </a:r>
            <a:r>
              <a:rPr lang="nb-NO" dirty="0"/>
              <a:t> </a:t>
            </a:r>
            <a:r>
              <a:rPr lang="nb-NO" dirty="0" err="1"/>
              <a:t>broad</a:t>
            </a:r>
            <a:r>
              <a:rPr lang="nb-NO" dirty="0"/>
              <a:t> </a:t>
            </a:r>
            <a:r>
              <a:rPr lang="nb-NO" dirty="0" err="1"/>
              <a:t>public</a:t>
            </a:r>
            <a:r>
              <a:rPr lang="nb-NO" dirty="0"/>
              <a:t> </a:t>
            </a:r>
            <a:r>
              <a:rPr lang="nb-NO" dirty="0" err="1"/>
              <a:t>using</a:t>
            </a:r>
            <a:r>
              <a:rPr lang="nb-NO" dirty="0"/>
              <a:t> </a:t>
            </a:r>
            <a:r>
              <a:rPr lang="nb-NO" dirty="0" err="1"/>
              <a:t>any</a:t>
            </a:r>
            <a:r>
              <a:rPr lang="nb-NO" dirty="0"/>
              <a:t> </a:t>
            </a:r>
            <a:r>
              <a:rPr lang="nb-NO" dirty="0" err="1"/>
              <a:t>available</a:t>
            </a:r>
            <a:r>
              <a:rPr lang="nb-NO" dirty="0"/>
              <a:t> </a:t>
            </a:r>
            <a:r>
              <a:rPr lang="nb-NO" dirty="0" err="1"/>
              <a:t>convergent</a:t>
            </a:r>
            <a:r>
              <a:rPr lang="nb-NO" dirty="0"/>
              <a:t> media or </a:t>
            </a:r>
            <a:r>
              <a:rPr lang="nb-NO" dirty="0" err="1"/>
              <a:t>through</a:t>
            </a:r>
            <a:r>
              <a:rPr lang="nb-NO" dirty="0"/>
              <a:t> ICT </a:t>
            </a:r>
          </a:p>
          <a:p>
            <a:pPr marL="685800" indent="-685800">
              <a:buFont typeface="Wingdings" pitchFamily="2" charset="2"/>
              <a:buChar char="Ø"/>
            </a:pPr>
            <a:r>
              <a:rPr lang="nb-NO" dirty="0" err="1"/>
              <a:t>Targeted</a:t>
            </a:r>
            <a:r>
              <a:rPr lang="nb-NO" dirty="0"/>
              <a:t> </a:t>
            </a:r>
            <a:r>
              <a:rPr lang="nb-NO" dirty="0" err="1"/>
              <a:t>audience</a:t>
            </a:r>
            <a:r>
              <a:rPr lang="nb-NO" dirty="0"/>
              <a:t> </a:t>
            </a:r>
            <a:r>
              <a:rPr lang="nb-NO" dirty="0" err="1"/>
              <a:t>includes</a:t>
            </a:r>
            <a:r>
              <a:rPr lang="nb-NO" dirty="0"/>
              <a:t>  media, </a:t>
            </a:r>
            <a:r>
              <a:rPr lang="nb-NO" dirty="0" err="1"/>
              <a:t>affected</a:t>
            </a:r>
            <a:r>
              <a:rPr lang="nb-NO" dirty="0"/>
              <a:t> </a:t>
            </a:r>
            <a:r>
              <a:rPr lang="nb-NO" dirty="0" err="1"/>
              <a:t>parties</a:t>
            </a:r>
            <a:r>
              <a:rPr lang="nb-NO" dirty="0"/>
              <a:t>, </a:t>
            </a:r>
            <a:r>
              <a:rPr lang="nb-NO" dirty="0" err="1"/>
              <a:t>oppositon</a:t>
            </a:r>
            <a:r>
              <a:rPr lang="nb-NO" dirty="0"/>
              <a:t> </a:t>
            </a:r>
            <a:r>
              <a:rPr lang="nb-NO" dirty="0" err="1"/>
              <a:t>parties</a:t>
            </a:r>
            <a:r>
              <a:rPr lang="nb-NO" dirty="0"/>
              <a:t>, </a:t>
            </a:r>
            <a:r>
              <a:rPr lang="nb-NO" dirty="0" err="1"/>
              <a:t>judicial</a:t>
            </a:r>
            <a:r>
              <a:rPr lang="nb-NO" dirty="0"/>
              <a:t> </a:t>
            </a:r>
            <a:r>
              <a:rPr lang="nb-NO" dirty="0" err="1"/>
              <a:t>bench,whisteblower</a:t>
            </a:r>
            <a:r>
              <a:rPr lang="nb-NO" dirty="0"/>
              <a:t>, private </a:t>
            </a:r>
            <a:r>
              <a:rPr lang="nb-NO" dirty="0" err="1"/>
              <a:t>investigator</a:t>
            </a:r>
            <a:r>
              <a:rPr lang="nb-NO" dirty="0"/>
              <a:t> or general </a:t>
            </a:r>
            <a:r>
              <a:rPr lang="nb-NO" dirty="0" err="1"/>
              <a:t>public</a:t>
            </a:r>
            <a:r>
              <a:rPr lang="nb-NO" dirty="0"/>
              <a:t>.</a:t>
            </a:r>
          </a:p>
          <a:p>
            <a:pPr marL="685800" indent="-685800">
              <a:buFont typeface="Wingdings" pitchFamily="2" charset="2"/>
              <a:buChar char="Ø"/>
            </a:pPr>
            <a:r>
              <a:rPr lang="nb-NO" dirty="0" err="1"/>
              <a:t>requires</a:t>
            </a:r>
            <a:r>
              <a:rPr lang="nb-NO" dirty="0"/>
              <a:t> </a:t>
            </a:r>
            <a:r>
              <a:rPr lang="nb-NO" dirty="0" err="1"/>
              <a:t>the</a:t>
            </a:r>
            <a:r>
              <a:rPr lang="nb-NO" dirty="0"/>
              <a:t> </a:t>
            </a:r>
            <a:r>
              <a:rPr lang="nb-NO" dirty="0" err="1"/>
              <a:t>users</a:t>
            </a:r>
            <a:r>
              <a:rPr lang="nb-NO" dirty="0"/>
              <a:t> to understand </a:t>
            </a:r>
            <a:r>
              <a:rPr lang="nb-NO" dirty="0" err="1"/>
              <a:t>the</a:t>
            </a:r>
            <a:r>
              <a:rPr lang="nb-NO" dirty="0"/>
              <a:t> </a:t>
            </a:r>
            <a:r>
              <a:rPr lang="nb-NO" dirty="0" err="1"/>
              <a:t>importance</a:t>
            </a:r>
            <a:r>
              <a:rPr lang="nb-NO" dirty="0"/>
              <a:t> </a:t>
            </a:r>
            <a:r>
              <a:rPr lang="nb-NO" dirty="0" err="1"/>
              <a:t>of</a:t>
            </a:r>
            <a:r>
              <a:rPr lang="nb-NO" dirty="0"/>
              <a:t> </a:t>
            </a:r>
            <a:r>
              <a:rPr lang="nb-NO" dirty="0" err="1"/>
              <a:t>any</a:t>
            </a:r>
            <a:r>
              <a:rPr lang="nb-NO" dirty="0"/>
              <a:t> data </a:t>
            </a:r>
            <a:r>
              <a:rPr lang="nb-NO" dirty="0" err="1"/>
              <a:t>set</a:t>
            </a:r>
            <a:r>
              <a:rPr lang="nb-NO" dirty="0"/>
              <a:t> and </a:t>
            </a:r>
            <a:r>
              <a:rPr lang="nb-NO" dirty="0" err="1"/>
              <a:t>how</a:t>
            </a:r>
            <a:r>
              <a:rPr lang="nb-NO" dirty="0"/>
              <a:t> to </a:t>
            </a:r>
            <a:r>
              <a:rPr lang="nb-NO" dirty="0" err="1"/>
              <a:t>use</a:t>
            </a:r>
            <a:r>
              <a:rPr lang="nb-NO" dirty="0"/>
              <a:t> it </a:t>
            </a:r>
            <a:r>
              <a:rPr lang="nb-NO" dirty="0" err="1"/>
              <a:t>strategically</a:t>
            </a:r>
            <a:r>
              <a:rPr lang="nb-NO" dirty="0"/>
              <a:t> </a:t>
            </a:r>
          </a:p>
          <a:p>
            <a:pPr marL="1143000" lvl="1" indent="-685800">
              <a:buFont typeface="Wingdings" pitchFamily="2" charset="2"/>
              <a:buChar char="Ø"/>
            </a:pPr>
            <a:r>
              <a:rPr lang="nb-NO" dirty="0"/>
              <a:t>it </a:t>
            </a:r>
            <a:r>
              <a:rPr lang="nb-NO" dirty="0" err="1"/>
              <a:t>may</a:t>
            </a:r>
            <a:r>
              <a:rPr lang="nb-NO" dirty="0"/>
              <a:t> </a:t>
            </a:r>
            <a:r>
              <a:rPr lang="nb-NO" dirty="0" err="1"/>
              <a:t>involve</a:t>
            </a:r>
            <a:r>
              <a:rPr lang="nb-NO" dirty="0"/>
              <a:t> </a:t>
            </a:r>
            <a:r>
              <a:rPr lang="nb-NO" dirty="0" err="1"/>
              <a:t>establishing</a:t>
            </a:r>
            <a:r>
              <a:rPr lang="nb-NO" dirty="0"/>
              <a:t> </a:t>
            </a:r>
            <a:r>
              <a:rPr lang="nb-NO" dirty="0" err="1"/>
              <a:t>the</a:t>
            </a:r>
            <a:r>
              <a:rPr lang="nb-NO" dirty="0"/>
              <a:t> </a:t>
            </a:r>
            <a:r>
              <a:rPr lang="nb-NO" dirty="0" err="1"/>
              <a:t>position</a:t>
            </a:r>
            <a:r>
              <a:rPr lang="nb-NO" dirty="0"/>
              <a:t> </a:t>
            </a:r>
            <a:r>
              <a:rPr lang="nb-NO" dirty="0" err="1"/>
              <a:t>of</a:t>
            </a:r>
            <a:r>
              <a:rPr lang="nb-NO" dirty="0"/>
              <a:t> </a:t>
            </a:r>
            <a:r>
              <a:rPr lang="nb-NO" dirty="0" err="1"/>
              <a:t>users</a:t>
            </a:r>
            <a:r>
              <a:rPr lang="nb-NO" dirty="0"/>
              <a:t> to </a:t>
            </a:r>
            <a:r>
              <a:rPr lang="nb-NO" dirty="0" err="1"/>
              <a:t>whom</a:t>
            </a:r>
            <a:r>
              <a:rPr lang="nb-NO" dirty="0"/>
              <a:t> </a:t>
            </a:r>
            <a:r>
              <a:rPr lang="nb-NO" dirty="0" err="1"/>
              <a:t>the</a:t>
            </a:r>
            <a:r>
              <a:rPr lang="nb-NO" dirty="0"/>
              <a:t> </a:t>
            </a:r>
            <a:r>
              <a:rPr lang="nb-NO" dirty="0" err="1"/>
              <a:t>accessibility</a:t>
            </a:r>
            <a:r>
              <a:rPr lang="nb-NO" dirty="0"/>
              <a:t> </a:t>
            </a:r>
            <a:r>
              <a:rPr lang="nb-NO" dirty="0" err="1"/>
              <a:t>of</a:t>
            </a:r>
            <a:r>
              <a:rPr lang="nb-NO" dirty="0"/>
              <a:t> </a:t>
            </a:r>
            <a:r>
              <a:rPr lang="nb-NO" dirty="0" err="1"/>
              <a:t>particular</a:t>
            </a:r>
            <a:r>
              <a:rPr lang="nb-NO" dirty="0"/>
              <a:t> data </a:t>
            </a:r>
            <a:r>
              <a:rPr lang="nb-NO" dirty="0" err="1"/>
              <a:t>can</a:t>
            </a:r>
            <a:r>
              <a:rPr lang="nb-NO" dirty="0"/>
              <a:t> make a </a:t>
            </a:r>
            <a:r>
              <a:rPr lang="nb-NO" dirty="0" err="1"/>
              <a:t>significant</a:t>
            </a:r>
            <a:r>
              <a:rPr lang="nb-NO" dirty="0"/>
              <a:t> </a:t>
            </a:r>
            <a:r>
              <a:rPr lang="nb-NO" dirty="0" err="1"/>
              <a:t>difference</a:t>
            </a:r>
            <a:r>
              <a:rPr lang="nb-NO" dirty="0"/>
              <a:t> in </a:t>
            </a:r>
            <a:r>
              <a:rPr lang="nb-NO" dirty="0" err="1"/>
              <a:t>implementing</a:t>
            </a:r>
            <a:r>
              <a:rPr lang="nb-NO" dirty="0"/>
              <a:t> </a:t>
            </a:r>
            <a:r>
              <a:rPr lang="nb-NO" dirty="0" err="1"/>
              <a:t>good</a:t>
            </a:r>
            <a:r>
              <a:rPr lang="nb-NO" dirty="0"/>
              <a:t> </a:t>
            </a:r>
            <a:r>
              <a:rPr lang="nb-NO" dirty="0" err="1"/>
              <a:t>governance</a:t>
            </a:r>
            <a:r>
              <a:rPr lang="nb-NO" dirty="0"/>
              <a:t> </a:t>
            </a:r>
          </a:p>
          <a:p>
            <a:pPr marL="685800" indent="-685800">
              <a:buFont typeface="Wingdings" pitchFamily="2" charset="2"/>
              <a:buChar char="Ø"/>
            </a:pPr>
            <a:endParaRPr lang="nb-NO" dirty="0"/>
          </a:p>
          <a:p>
            <a:endParaRPr lang="nb-NO" dirty="0"/>
          </a:p>
          <a:p>
            <a:pPr marL="0" indent="0">
              <a:buNone/>
            </a:pPr>
            <a:endParaRPr lang="nb-NO" dirty="0"/>
          </a:p>
          <a:p>
            <a:pPr>
              <a:buFont typeface="Wingdings" pitchFamily="2" charset="2"/>
              <a:buChar char="Ø"/>
            </a:pPr>
            <a:endParaRPr lang="nb-NO" dirty="0"/>
          </a:p>
          <a:p>
            <a:pPr marL="381000" lvl="1" indent="0">
              <a:buNone/>
            </a:pP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42549414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Critical </a:t>
            </a:r>
            <a:r>
              <a:rPr lang="nb-NO" dirty="0" err="1"/>
              <a:t>flow</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b="1" dirty="0" err="1"/>
              <a:t>Principle</a:t>
            </a:r>
            <a:r>
              <a:rPr lang="nb-NO" b="1" dirty="0"/>
              <a:t> </a:t>
            </a:r>
            <a:r>
              <a:rPr lang="nb-NO" b="1" dirty="0" err="1"/>
              <a:t>of</a:t>
            </a:r>
            <a:r>
              <a:rPr lang="nb-NO" b="1" dirty="0"/>
              <a:t> </a:t>
            </a:r>
            <a:r>
              <a:rPr lang="nb-NO" b="1" dirty="0" err="1"/>
              <a:t>Operation</a:t>
            </a:r>
            <a:r>
              <a:rPr lang="nb-NO" b="1" dirty="0"/>
              <a:t>:- </a:t>
            </a:r>
          </a:p>
          <a:p>
            <a:pPr marL="0" indent="0">
              <a:buNone/>
            </a:pPr>
            <a:endParaRPr lang="nb-NO" dirty="0"/>
          </a:p>
          <a:p>
            <a:pPr marL="685800" indent="-685800">
              <a:buFont typeface="Wingdings" pitchFamily="2" charset="2"/>
              <a:buChar char="Ø"/>
            </a:pPr>
            <a:r>
              <a:rPr lang="nb-NO" dirty="0"/>
              <a:t>(The </a:t>
            </a:r>
            <a:r>
              <a:rPr lang="nb-NO" dirty="0" err="1"/>
              <a:t>strength</a:t>
            </a:r>
            <a:r>
              <a:rPr lang="nb-NO" dirty="0"/>
              <a:t> </a:t>
            </a:r>
            <a:r>
              <a:rPr lang="nb-NO" dirty="0" err="1"/>
              <a:t>of</a:t>
            </a:r>
            <a:r>
              <a:rPr lang="nb-NO" dirty="0"/>
              <a:t> </a:t>
            </a:r>
            <a:r>
              <a:rPr lang="nb-NO" dirty="0" err="1"/>
              <a:t>this</a:t>
            </a:r>
            <a:r>
              <a:rPr lang="nb-NO" dirty="0"/>
              <a:t> </a:t>
            </a:r>
            <a:r>
              <a:rPr lang="nb-NO" dirty="0" err="1"/>
              <a:t>model</a:t>
            </a:r>
            <a:r>
              <a:rPr lang="nb-NO" dirty="0"/>
              <a:t> is </a:t>
            </a:r>
            <a:r>
              <a:rPr lang="nb-NO" dirty="0" err="1"/>
              <a:t>that</a:t>
            </a:r>
            <a:r>
              <a:rPr lang="nb-NO" dirty="0"/>
              <a:t> </a:t>
            </a:r>
            <a:r>
              <a:rPr lang="nb-NO" dirty="0" err="1"/>
              <a:t>the</a:t>
            </a:r>
            <a:r>
              <a:rPr lang="nb-NO" dirty="0"/>
              <a:t> </a:t>
            </a:r>
            <a:r>
              <a:rPr lang="nb-NO" dirty="0" err="1"/>
              <a:t>concept</a:t>
            </a:r>
            <a:r>
              <a:rPr lang="nb-NO" dirty="0"/>
              <a:t> </a:t>
            </a:r>
            <a:r>
              <a:rPr lang="nb-NO" dirty="0" err="1"/>
              <a:t>of</a:t>
            </a:r>
            <a:r>
              <a:rPr lang="nb-NO" dirty="0"/>
              <a:t> '</a:t>
            </a:r>
            <a:r>
              <a:rPr lang="nb-NO" dirty="0" err="1"/>
              <a:t>distance</a:t>
            </a:r>
            <a:r>
              <a:rPr lang="nb-NO" dirty="0"/>
              <a:t>' and 'time' </a:t>
            </a:r>
            <a:r>
              <a:rPr lang="nb-NO" dirty="0" err="1"/>
              <a:t>becomes</a:t>
            </a:r>
            <a:r>
              <a:rPr lang="nb-NO" dirty="0"/>
              <a:t> redundant </a:t>
            </a:r>
            <a:r>
              <a:rPr lang="nb-NO" dirty="0" err="1"/>
              <a:t>when</a:t>
            </a:r>
            <a:r>
              <a:rPr lang="nb-NO" dirty="0"/>
              <a:t> </a:t>
            </a:r>
            <a:r>
              <a:rPr lang="nb-NO" dirty="0" err="1"/>
              <a:t>information</a:t>
            </a:r>
            <a:r>
              <a:rPr lang="nb-NO" dirty="0"/>
              <a:t> is </a:t>
            </a:r>
            <a:r>
              <a:rPr lang="nb-NO" dirty="0" err="1"/>
              <a:t>hosted</a:t>
            </a:r>
            <a:r>
              <a:rPr lang="nb-NO" dirty="0"/>
              <a:t> </a:t>
            </a:r>
            <a:r>
              <a:rPr lang="nb-NO" dirty="0" err="1"/>
              <a:t>on</a:t>
            </a:r>
            <a:r>
              <a:rPr lang="nb-NO" dirty="0"/>
              <a:t> a digital </a:t>
            </a:r>
            <a:r>
              <a:rPr lang="nb-NO" dirty="0" err="1"/>
              <a:t>network</a:t>
            </a:r>
            <a:r>
              <a:rPr lang="nb-NO" dirty="0"/>
              <a:t>. </a:t>
            </a:r>
            <a:r>
              <a:rPr lang="nb-NO" dirty="0" err="1"/>
              <a:t>Once</a:t>
            </a:r>
            <a:r>
              <a:rPr lang="nb-NO" dirty="0"/>
              <a:t> </a:t>
            </a:r>
            <a:r>
              <a:rPr lang="nb-NO" dirty="0" err="1"/>
              <a:t>available</a:t>
            </a:r>
            <a:r>
              <a:rPr lang="nb-NO" dirty="0"/>
              <a:t> </a:t>
            </a:r>
            <a:r>
              <a:rPr lang="nb-NO" dirty="0" err="1"/>
              <a:t>on</a:t>
            </a:r>
            <a:r>
              <a:rPr lang="nb-NO" dirty="0"/>
              <a:t> </a:t>
            </a:r>
            <a:r>
              <a:rPr lang="nb-NO" dirty="0" err="1"/>
              <a:t>the</a:t>
            </a:r>
            <a:r>
              <a:rPr lang="nb-NO" dirty="0"/>
              <a:t> digital </a:t>
            </a:r>
            <a:r>
              <a:rPr lang="nb-NO" dirty="0" err="1"/>
              <a:t>network</a:t>
            </a:r>
            <a:r>
              <a:rPr lang="nb-NO" dirty="0"/>
              <a:t>, </a:t>
            </a:r>
            <a:r>
              <a:rPr lang="nb-NO" dirty="0" err="1"/>
              <a:t>the</a:t>
            </a:r>
            <a:r>
              <a:rPr lang="nb-NO" dirty="0"/>
              <a:t> </a:t>
            </a:r>
            <a:r>
              <a:rPr lang="nb-NO" dirty="0" err="1"/>
              <a:t>information</a:t>
            </a:r>
            <a:r>
              <a:rPr lang="nb-NO" dirty="0"/>
              <a:t> </a:t>
            </a:r>
            <a:r>
              <a:rPr lang="nb-NO" dirty="0" err="1"/>
              <a:t>could</a:t>
            </a:r>
            <a:r>
              <a:rPr lang="nb-NO" dirty="0"/>
              <a:t> be used </a:t>
            </a:r>
            <a:r>
              <a:rPr lang="nb-NO" dirty="0" err="1"/>
              <a:t>advantageously</a:t>
            </a:r>
            <a:r>
              <a:rPr lang="nb-NO" dirty="0"/>
              <a:t>- by </a:t>
            </a:r>
            <a:r>
              <a:rPr lang="nb-NO" dirty="0" err="1"/>
              <a:t>instantly</a:t>
            </a:r>
            <a:r>
              <a:rPr lang="nb-NO" dirty="0"/>
              <a:t> </a:t>
            </a:r>
            <a:r>
              <a:rPr lang="nb-NO" dirty="0" err="1"/>
              <a:t>transferring</a:t>
            </a:r>
            <a:r>
              <a:rPr lang="nb-NO" dirty="0"/>
              <a:t> </a:t>
            </a:r>
            <a:r>
              <a:rPr lang="nb-NO" dirty="0" err="1"/>
              <a:t>the</a:t>
            </a:r>
            <a:r>
              <a:rPr lang="nb-NO" dirty="0"/>
              <a:t> </a:t>
            </a:r>
            <a:r>
              <a:rPr lang="nb-NO" dirty="0" err="1"/>
              <a:t>critical</a:t>
            </a:r>
            <a:r>
              <a:rPr lang="nb-NO" dirty="0"/>
              <a:t> </a:t>
            </a:r>
            <a:r>
              <a:rPr lang="nb-NO" dirty="0" err="1"/>
              <a:t>information</a:t>
            </a:r>
            <a:r>
              <a:rPr lang="nb-NO" dirty="0"/>
              <a:t> to </a:t>
            </a:r>
            <a:r>
              <a:rPr lang="nb-NO" dirty="0" err="1"/>
              <a:t>its</a:t>
            </a:r>
            <a:r>
              <a:rPr lang="nb-NO" dirty="0"/>
              <a:t> </a:t>
            </a:r>
            <a:r>
              <a:rPr lang="nb-NO" dirty="0" err="1"/>
              <a:t>user</a:t>
            </a:r>
            <a:r>
              <a:rPr lang="nb-NO" dirty="0"/>
              <a:t> </a:t>
            </a:r>
            <a:r>
              <a:rPr lang="nb-NO" dirty="0" err="1"/>
              <a:t>group</a:t>
            </a:r>
            <a:r>
              <a:rPr lang="nb-NO" dirty="0"/>
              <a:t> </a:t>
            </a:r>
            <a:r>
              <a:rPr lang="nb-NO" dirty="0" err="1"/>
              <a:t>located</a:t>
            </a:r>
            <a:r>
              <a:rPr lang="nb-NO" dirty="0"/>
              <a:t> </a:t>
            </a:r>
            <a:r>
              <a:rPr lang="nb-NO" dirty="0" err="1"/>
              <a:t>anywhere</a:t>
            </a:r>
            <a:r>
              <a:rPr lang="nb-NO" dirty="0"/>
              <a:t> or by </a:t>
            </a:r>
            <a:r>
              <a:rPr lang="nb-NO" dirty="0" err="1"/>
              <a:t>making</a:t>
            </a:r>
            <a:r>
              <a:rPr lang="nb-NO" dirty="0"/>
              <a:t> it </a:t>
            </a:r>
            <a:r>
              <a:rPr lang="nb-NO" dirty="0" err="1"/>
              <a:t>freely</a:t>
            </a:r>
            <a:r>
              <a:rPr lang="nb-NO" dirty="0"/>
              <a:t> </a:t>
            </a:r>
            <a:r>
              <a:rPr lang="nb-NO" dirty="0" err="1"/>
              <a:t>available</a:t>
            </a:r>
            <a:r>
              <a:rPr lang="nb-NO" dirty="0"/>
              <a:t> in </a:t>
            </a:r>
            <a:r>
              <a:rPr lang="nb-NO" dirty="0" err="1"/>
              <a:t>the</a:t>
            </a:r>
            <a:r>
              <a:rPr lang="nb-NO" dirty="0"/>
              <a:t> </a:t>
            </a:r>
            <a:r>
              <a:rPr lang="nb-NO" dirty="0" err="1"/>
              <a:t>wider</a:t>
            </a:r>
            <a:r>
              <a:rPr lang="nb-NO" dirty="0"/>
              <a:t> </a:t>
            </a:r>
            <a:r>
              <a:rPr lang="nb-NO" dirty="0" err="1"/>
              <a:t>public</a:t>
            </a:r>
            <a:r>
              <a:rPr lang="nb-NO" dirty="0"/>
              <a:t> </a:t>
            </a:r>
            <a:r>
              <a:rPr lang="nb-NO" dirty="0" err="1"/>
              <a:t>domain</a:t>
            </a:r>
            <a:r>
              <a:rPr lang="nb-NO" dirty="0"/>
              <a:t>.)</a:t>
            </a:r>
          </a:p>
          <a:p>
            <a:pPr marL="0" indent="0">
              <a:buNone/>
            </a:pPr>
            <a:endParaRPr lang="nb-NO" b="1" dirty="0"/>
          </a:p>
          <a:p>
            <a:pPr marL="685800" indent="-685800">
              <a:buFont typeface="Wingdings" pitchFamily="2" charset="2"/>
              <a:buChar char="Ø"/>
            </a:pPr>
            <a:r>
              <a:rPr lang="nb-NO" dirty="0"/>
              <a:t>This </a:t>
            </a:r>
            <a:r>
              <a:rPr lang="nb-NO" dirty="0" err="1"/>
              <a:t>concept</a:t>
            </a:r>
            <a:r>
              <a:rPr lang="nb-NO" dirty="0"/>
              <a:t> </a:t>
            </a:r>
            <a:r>
              <a:rPr lang="nb-NO" dirty="0" err="1"/>
              <a:t>lowers</a:t>
            </a:r>
            <a:r>
              <a:rPr lang="nb-NO" dirty="0"/>
              <a:t> cases </a:t>
            </a:r>
            <a:r>
              <a:rPr lang="nb-NO" dirty="0" err="1"/>
              <a:t>of</a:t>
            </a:r>
            <a:r>
              <a:rPr lang="nb-NO" dirty="0"/>
              <a:t> </a:t>
            </a:r>
            <a:r>
              <a:rPr lang="nb-NO" dirty="0" err="1"/>
              <a:t>exploiting</a:t>
            </a:r>
            <a:r>
              <a:rPr lang="nb-NO" dirty="0"/>
              <a:t> </a:t>
            </a:r>
            <a:r>
              <a:rPr lang="nb-NO" dirty="0" err="1"/>
              <a:t>governments</a:t>
            </a:r>
            <a:r>
              <a:rPr lang="nb-NO" dirty="0"/>
              <a:t> </a:t>
            </a:r>
            <a:r>
              <a:rPr lang="nb-NO" dirty="0" err="1"/>
              <a:t>which</a:t>
            </a:r>
            <a:r>
              <a:rPr lang="nb-NO" dirty="0"/>
              <a:t> </a:t>
            </a:r>
            <a:r>
              <a:rPr lang="nb-NO" dirty="0" err="1"/>
              <a:t>are</a:t>
            </a:r>
            <a:r>
              <a:rPr lang="nb-NO" dirty="0"/>
              <a:t> </a:t>
            </a:r>
            <a:r>
              <a:rPr lang="nb-NO" dirty="0" err="1"/>
              <a:t>possible</a:t>
            </a:r>
            <a:r>
              <a:rPr lang="nb-NO" dirty="0"/>
              <a:t> as due to </a:t>
            </a:r>
            <a:r>
              <a:rPr lang="nb-NO" dirty="0" err="1"/>
              <a:t>the</a:t>
            </a:r>
            <a:r>
              <a:rPr lang="nb-NO" dirty="0"/>
              <a:t> time lag </a:t>
            </a:r>
            <a:r>
              <a:rPr lang="nb-NO" dirty="0" err="1"/>
              <a:t>between</a:t>
            </a:r>
            <a:r>
              <a:rPr lang="nb-NO" dirty="0"/>
              <a:t> </a:t>
            </a:r>
            <a:r>
              <a:rPr lang="nb-NO" dirty="0" err="1"/>
              <a:t>availability</a:t>
            </a:r>
            <a:r>
              <a:rPr lang="nb-NO" dirty="0"/>
              <a:t> </a:t>
            </a:r>
            <a:r>
              <a:rPr lang="nb-NO" dirty="0" err="1"/>
              <a:t>of</a:t>
            </a:r>
            <a:r>
              <a:rPr lang="nb-NO" dirty="0"/>
              <a:t> data </a:t>
            </a:r>
            <a:r>
              <a:rPr lang="nb-NO" dirty="0" err="1"/>
              <a:t>between</a:t>
            </a:r>
            <a:r>
              <a:rPr lang="nb-NO" dirty="0"/>
              <a:t> </a:t>
            </a:r>
            <a:r>
              <a:rPr lang="nb-NO" dirty="0" err="1"/>
              <a:t>various</a:t>
            </a:r>
            <a:r>
              <a:rPr lang="nb-NO" dirty="0"/>
              <a:t> </a:t>
            </a:r>
            <a:r>
              <a:rPr lang="nb-NO" dirty="0" err="1"/>
              <a:t>users</a:t>
            </a:r>
            <a:r>
              <a:rPr lang="nb-NO" dirty="0"/>
              <a:t>  </a:t>
            </a:r>
          </a:p>
          <a:p>
            <a:pPr marL="0" indent="0">
              <a:buNone/>
            </a:pPr>
            <a:endParaRPr lang="nb-NO" dirty="0"/>
          </a:p>
          <a:p>
            <a:pPr>
              <a:buFont typeface="Wingdings" pitchFamily="2" charset="2"/>
              <a:buChar char="Ø"/>
            </a:pPr>
            <a:endParaRPr lang="nb-NO" dirty="0"/>
          </a:p>
          <a:p>
            <a:pPr marL="381000" lvl="1" indent="0">
              <a:buNone/>
            </a:pP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37427859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Critical </a:t>
            </a:r>
            <a:r>
              <a:rPr lang="nb-NO" dirty="0" err="1"/>
              <a:t>flow</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dirty="0"/>
              <a:t> </a:t>
            </a:r>
            <a:r>
              <a:rPr lang="nb-NO" b="1" i="1" dirty="0"/>
              <a:t>Applications </a:t>
            </a:r>
            <a:r>
              <a:rPr lang="nb-NO" b="1" i="1" dirty="0" err="1"/>
              <a:t>of</a:t>
            </a:r>
            <a:r>
              <a:rPr lang="nb-NO" b="1" i="1" dirty="0"/>
              <a:t> </a:t>
            </a:r>
            <a:r>
              <a:rPr lang="nb-NO" b="1" i="1" dirty="0" err="1"/>
              <a:t>critical</a:t>
            </a:r>
            <a:r>
              <a:rPr lang="nb-NO" b="1" i="1" dirty="0"/>
              <a:t> </a:t>
            </a:r>
            <a:r>
              <a:rPr lang="nb-NO" b="1" i="1" dirty="0" err="1"/>
              <a:t>flow</a:t>
            </a:r>
            <a:r>
              <a:rPr lang="nb-NO" b="1" i="1" dirty="0"/>
              <a:t> e-</a:t>
            </a:r>
            <a:r>
              <a:rPr lang="nb-NO" b="1" i="1" dirty="0" err="1"/>
              <a:t>governance</a:t>
            </a:r>
            <a:r>
              <a:rPr lang="nb-NO" b="1" i="1" dirty="0"/>
              <a:t> :-</a:t>
            </a:r>
          </a:p>
          <a:p>
            <a:r>
              <a:rPr lang="nb-NO" dirty="0" err="1"/>
              <a:t>Making</a:t>
            </a:r>
            <a:r>
              <a:rPr lang="nb-NO" dirty="0"/>
              <a:t> </a:t>
            </a:r>
            <a:r>
              <a:rPr lang="nb-NO" dirty="0" err="1"/>
              <a:t>available</a:t>
            </a:r>
            <a:r>
              <a:rPr lang="nb-NO" dirty="0"/>
              <a:t> </a:t>
            </a:r>
            <a:r>
              <a:rPr lang="nb-NO" dirty="0" err="1"/>
              <a:t>corruption</a:t>
            </a:r>
            <a:r>
              <a:rPr lang="nb-NO" dirty="0"/>
              <a:t> </a:t>
            </a:r>
            <a:r>
              <a:rPr lang="nb-NO" dirty="0" err="1"/>
              <a:t>related</a:t>
            </a:r>
            <a:r>
              <a:rPr lang="nb-NO" dirty="0"/>
              <a:t> data </a:t>
            </a:r>
            <a:r>
              <a:rPr lang="nb-NO" dirty="0" err="1"/>
              <a:t>about</a:t>
            </a:r>
            <a:r>
              <a:rPr lang="nb-NO" dirty="0"/>
              <a:t> a </a:t>
            </a:r>
            <a:r>
              <a:rPr lang="nb-NO" dirty="0" err="1"/>
              <a:t>particular</a:t>
            </a:r>
            <a:r>
              <a:rPr lang="nb-NO" dirty="0"/>
              <a:t> </a:t>
            </a:r>
            <a:r>
              <a:rPr lang="nb-NO" dirty="0" err="1"/>
              <a:t>Ministry</a:t>
            </a:r>
            <a:r>
              <a:rPr lang="nb-NO" dirty="0"/>
              <a:t> / </a:t>
            </a:r>
            <a:r>
              <a:rPr lang="nb-NO" dirty="0" err="1"/>
              <a:t>Division</a:t>
            </a:r>
            <a:r>
              <a:rPr lang="nb-NO" dirty="0"/>
              <a:t>/ </a:t>
            </a:r>
            <a:r>
              <a:rPr lang="nb-NO" dirty="0" err="1"/>
              <a:t>Officials</a:t>
            </a:r>
            <a:r>
              <a:rPr lang="nb-NO" dirty="0"/>
              <a:t> online to </a:t>
            </a:r>
            <a:r>
              <a:rPr lang="nb-NO" dirty="0" err="1"/>
              <a:t>its</a:t>
            </a:r>
            <a:r>
              <a:rPr lang="nb-NO" dirty="0"/>
              <a:t> </a:t>
            </a:r>
            <a:r>
              <a:rPr lang="nb-NO" dirty="0" err="1"/>
              <a:t>electoral</a:t>
            </a:r>
            <a:r>
              <a:rPr lang="nb-NO" dirty="0"/>
              <a:t> </a:t>
            </a:r>
            <a:r>
              <a:rPr lang="nb-NO" dirty="0" err="1"/>
              <a:t>constituency</a:t>
            </a:r>
            <a:r>
              <a:rPr lang="nb-NO" dirty="0"/>
              <a:t> or to </a:t>
            </a:r>
            <a:r>
              <a:rPr lang="nb-NO" dirty="0" err="1"/>
              <a:t>the</a:t>
            </a:r>
            <a:r>
              <a:rPr lang="nb-NO" dirty="0"/>
              <a:t> </a:t>
            </a:r>
            <a:r>
              <a:rPr lang="nb-NO" dirty="0" err="1"/>
              <a:t>concerned</a:t>
            </a:r>
            <a:r>
              <a:rPr lang="nb-NO" dirty="0"/>
              <a:t> </a:t>
            </a:r>
            <a:r>
              <a:rPr lang="nb-NO" dirty="0" err="1"/>
              <a:t>regulatory</a:t>
            </a:r>
            <a:r>
              <a:rPr lang="nb-NO" dirty="0"/>
              <a:t> body.</a:t>
            </a:r>
          </a:p>
          <a:p>
            <a:r>
              <a:rPr lang="nb-NO" dirty="0" err="1"/>
              <a:t>Making</a:t>
            </a:r>
            <a:r>
              <a:rPr lang="nb-NO" dirty="0"/>
              <a:t> </a:t>
            </a:r>
            <a:r>
              <a:rPr lang="nb-NO" dirty="0" err="1"/>
              <a:t>available</a:t>
            </a:r>
            <a:r>
              <a:rPr lang="nb-NO" dirty="0"/>
              <a:t> Research studies, </a:t>
            </a:r>
            <a:r>
              <a:rPr lang="nb-NO" dirty="0" err="1"/>
              <a:t>Enquiry</a:t>
            </a:r>
            <a:r>
              <a:rPr lang="nb-NO" dirty="0"/>
              <a:t> reports, </a:t>
            </a:r>
            <a:r>
              <a:rPr lang="nb-NO" dirty="0" err="1"/>
              <a:t>Impact</a:t>
            </a:r>
            <a:r>
              <a:rPr lang="nb-NO" dirty="0"/>
              <a:t> studies </a:t>
            </a:r>
            <a:r>
              <a:rPr lang="nb-NO" dirty="0" err="1"/>
              <a:t>commissioned</a:t>
            </a:r>
            <a:r>
              <a:rPr lang="nb-NO" dirty="0"/>
              <a:t> by </a:t>
            </a:r>
            <a:r>
              <a:rPr lang="nb-NO" dirty="0" err="1"/>
              <a:t>the</a:t>
            </a:r>
            <a:r>
              <a:rPr lang="nb-NO" dirty="0"/>
              <a:t> </a:t>
            </a:r>
            <a:r>
              <a:rPr lang="nb-NO" dirty="0" err="1"/>
              <a:t>Government</a:t>
            </a:r>
            <a:r>
              <a:rPr lang="nb-NO" dirty="0"/>
              <a:t> or </a:t>
            </a:r>
            <a:r>
              <a:rPr lang="nb-NO" dirty="0" err="1"/>
              <a:t>Independent</a:t>
            </a:r>
            <a:r>
              <a:rPr lang="nb-NO" dirty="0"/>
              <a:t> </a:t>
            </a:r>
            <a:r>
              <a:rPr lang="nb-NO" dirty="0" err="1"/>
              <a:t>commissions</a:t>
            </a:r>
            <a:r>
              <a:rPr lang="nb-NO" dirty="0"/>
              <a:t> to </a:t>
            </a:r>
            <a:r>
              <a:rPr lang="nb-NO" dirty="0" err="1"/>
              <a:t>the</a:t>
            </a:r>
            <a:r>
              <a:rPr lang="nb-NO" dirty="0"/>
              <a:t> </a:t>
            </a:r>
            <a:r>
              <a:rPr lang="nb-NO" dirty="0" err="1"/>
              <a:t>affected</a:t>
            </a:r>
            <a:r>
              <a:rPr lang="nb-NO" dirty="0"/>
              <a:t> </a:t>
            </a:r>
            <a:r>
              <a:rPr lang="nb-NO" dirty="0" err="1"/>
              <a:t>parties</a:t>
            </a:r>
            <a:r>
              <a:rPr lang="nb-NO" dirty="0"/>
              <a:t>.</a:t>
            </a:r>
          </a:p>
          <a:p>
            <a:r>
              <a:rPr lang="nb-NO" dirty="0" err="1"/>
              <a:t>Making</a:t>
            </a:r>
            <a:r>
              <a:rPr lang="nb-NO" dirty="0"/>
              <a:t> Human Rights </a:t>
            </a:r>
            <a:r>
              <a:rPr lang="nb-NO" dirty="0" err="1"/>
              <a:t>Violations</a:t>
            </a:r>
            <a:r>
              <a:rPr lang="nb-NO" dirty="0"/>
              <a:t> cases </a:t>
            </a:r>
            <a:r>
              <a:rPr lang="nb-NO" dirty="0" err="1"/>
              <a:t>violations</a:t>
            </a:r>
            <a:r>
              <a:rPr lang="nb-NO" dirty="0"/>
              <a:t> </a:t>
            </a:r>
            <a:r>
              <a:rPr lang="nb-NO" dirty="0" err="1"/>
              <a:t>freely</a:t>
            </a:r>
            <a:r>
              <a:rPr lang="nb-NO" dirty="0"/>
              <a:t> </a:t>
            </a:r>
            <a:r>
              <a:rPr lang="nb-NO" dirty="0" err="1"/>
              <a:t>available</a:t>
            </a:r>
            <a:r>
              <a:rPr lang="nb-NO" dirty="0"/>
              <a:t> to </a:t>
            </a:r>
            <a:r>
              <a:rPr lang="nb-NO" dirty="0" err="1"/>
              <a:t>Judiciary</a:t>
            </a:r>
            <a:r>
              <a:rPr lang="nb-NO" dirty="0"/>
              <a:t>, NGOs and </a:t>
            </a:r>
            <a:r>
              <a:rPr lang="nb-NO" dirty="0" err="1"/>
              <a:t>concerned</a:t>
            </a:r>
            <a:r>
              <a:rPr lang="nb-NO" dirty="0"/>
              <a:t> </a:t>
            </a:r>
            <a:r>
              <a:rPr lang="nb-NO" dirty="0" err="1"/>
              <a:t>citizens</a:t>
            </a:r>
            <a:r>
              <a:rPr lang="nb-NO" dirty="0"/>
              <a:t>.</a:t>
            </a:r>
          </a:p>
          <a:p>
            <a:r>
              <a:rPr lang="nb-NO" dirty="0" err="1"/>
              <a:t>Making</a:t>
            </a:r>
            <a:r>
              <a:rPr lang="nb-NO" dirty="0"/>
              <a:t> </a:t>
            </a:r>
            <a:r>
              <a:rPr lang="nb-NO" dirty="0" err="1"/>
              <a:t>available</a:t>
            </a:r>
            <a:r>
              <a:rPr lang="nb-NO" dirty="0"/>
              <a:t> </a:t>
            </a:r>
            <a:r>
              <a:rPr lang="nb-NO" dirty="0" err="1"/>
              <a:t>information</a:t>
            </a:r>
            <a:r>
              <a:rPr lang="nb-NO" dirty="0"/>
              <a:t> </a:t>
            </a:r>
            <a:r>
              <a:rPr lang="nb-NO" dirty="0" err="1"/>
              <a:t>that</a:t>
            </a:r>
            <a:r>
              <a:rPr lang="nb-NO" dirty="0"/>
              <a:t> is </a:t>
            </a:r>
            <a:r>
              <a:rPr lang="nb-NO" dirty="0" err="1"/>
              <a:t>usually</a:t>
            </a:r>
            <a:r>
              <a:rPr lang="nb-NO" dirty="0"/>
              <a:t> </a:t>
            </a:r>
            <a:r>
              <a:rPr lang="nb-NO" dirty="0" err="1"/>
              <a:t>suppressed</a:t>
            </a:r>
            <a:r>
              <a:rPr lang="nb-NO" dirty="0"/>
              <a:t>, for </a:t>
            </a:r>
            <a:r>
              <a:rPr lang="nb-NO" dirty="0" err="1"/>
              <a:t>instance</a:t>
            </a:r>
            <a:r>
              <a:rPr lang="nb-NO" dirty="0"/>
              <a:t>, </a:t>
            </a:r>
            <a:r>
              <a:rPr lang="nb-NO" dirty="0" err="1"/>
              <a:t>Environmental</a:t>
            </a:r>
            <a:r>
              <a:rPr lang="nb-NO" dirty="0"/>
              <a:t> Information </a:t>
            </a:r>
            <a:r>
              <a:rPr lang="nb-NO" dirty="0" err="1"/>
              <a:t>on</a:t>
            </a:r>
            <a:r>
              <a:rPr lang="nb-NO" dirty="0"/>
              <a:t> </a:t>
            </a:r>
            <a:r>
              <a:rPr lang="nb-NO" dirty="0" err="1"/>
              <a:t>radioactivity</a:t>
            </a:r>
            <a:r>
              <a:rPr lang="nb-NO" dirty="0"/>
              <a:t> spills, effluents </a:t>
            </a:r>
            <a:r>
              <a:rPr lang="nb-NO" dirty="0" err="1"/>
              <a:t>discharge</a:t>
            </a:r>
            <a:r>
              <a:rPr lang="nb-NO" dirty="0"/>
              <a:t>, </a:t>
            </a:r>
            <a:r>
              <a:rPr lang="nb-NO" dirty="0" err="1"/>
              <a:t>information</a:t>
            </a:r>
            <a:r>
              <a:rPr lang="nb-NO" dirty="0"/>
              <a:t> </a:t>
            </a:r>
            <a:r>
              <a:rPr lang="nb-NO" dirty="0" err="1"/>
              <a:t>on</a:t>
            </a:r>
            <a:r>
              <a:rPr lang="nb-NO" dirty="0"/>
              <a:t> green </a:t>
            </a:r>
            <a:r>
              <a:rPr lang="nb-NO" dirty="0" err="1"/>
              <a:t>ratings</a:t>
            </a:r>
            <a:r>
              <a:rPr lang="nb-NO" dirty="0"/>
              <a:t> </a:t>
            </a:r>
            <a:r>
              <a:rPr lang="nb-NO" dirty="0" err="1"/>
              <a:t>of</a:t>
            </a:r>
            <a:r>
              <a:rPr lang="nb-NO" dirty="0"/>
              <a:t> </a:t>
            </a:r>
            <a:r>
              <a:rPr lang="nb-NO" dirty="0" err="1"/>
              <a:t>the</a:t>
            </a:r>
            <a:r>
              <a:rPr lang="nb-NO" dirty="0"/>
              <a:t> </a:t>
            </a:r>
            <a:r>
              <a:rPr lang="nb-NO" dirty="0" err="1"/>
              <a:t>company</a:t>
            </a:r>
            <a:r>
              <a:rPr lang="nb-NO" dirty="0"/>
              <a:t> to </a:t>
            </a:r>
            <a:r>
              <a:rPr lang="nb-NO" dirty="0" err="1"/>
              <a:t>concerned</a:t>
            </a:r>
            <a:r>
              <a:rPr lang="nb-NO" dirty="0"/>
              <a:t> </a:t>
            </a:r>
            <a:r>
              <a:rPr lang="nb-NO" dirty="0" err="1"/>
              <a:t>community</a:t>
            </a:r>
            <a:r>
              <a:rPr lang="nb-NO" dirty="0"/>
              <a:t>.</a:t>
            </a:r>
          </a:p>
          <a:p>
            <a:pPr marL="0" indent="0">
              <a:buNone/>
            </a:pPr>
            <a:endParaRPr lang="nb-NO" dirty="0"/>
          </a:p>
          <a:p>
            <a:pPr>
              <a:buFont typeface="Wingdings" pitchFamily="2" charset="2"/>
              <a:buChar char="Ø"/>
            </a:pPr>
            <a:endParaRPr lang="nb-NO" dirty="0"/>
          </a:p>
          <a:p>
            <a:pPr marL="381000" lvl="1" indent="0">
              <a:buNone/>
            </a:pP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7781575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Critical </a:t>
            </a:r>
            <a:r>
              <a:rPr lang="nb-NO" dirty="0" err="1"/>
              <a:t>flow</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dirty="0"/>
              <a:t> </a:t>
            </a:r>
            <a:r>
              <a:rPr lang="nb-NO" b="1" i="1" dirty="0" err="1"/>
              <a:t>Example</a:t>
            </a:r>
            <a:r>
              <a:rPr lang="nb-NO" b="1" i="1" dirty="0"/>
              <a:t>:-</a:t>
            </a:r>
          </a:p>
          <a:p>
            <a:pPr marL="0" indent="0">
              <a:buNone/>
            </a:pPr>
            <a:r>
              <a:rPr lang="nb-NO" b="1" dirty="0"/>
              <a:t>Global: </a:t>
            </a:r>
            <a:r>
              <a:rPr lang="nb-NO" b="1" dirty="0" err="1"/>
              <a:t>Wikileaks</a:t>
            </a:r>
            <a:r>
              <a:rPr lang="nb-NO" dirty="0"/>
              <a:t> </a:t>
            </a:r>
            <a:r>
              <a:rPr lang="nb-NO" u="sng" dirty="0">
                <a:hlinkClick r:id="rId3"/>
              </a:rPr>
              <a:t>www.wikileaks.org</a:t>
            </a:r>
            <a:endParaRPr lang="nb-NO" dirty="0"/>
          </a:p>
          <a:p>
            <a:pPr>
              <a:buFont typeface="Wingdings" pitchFamily="2" charset="2"/>
              <a:buChar char="Ø"/>
            </a:pPr>
            <a:r>
              <a:rPr lang="nb-NO" dirty="0" err="1"/>
              <a:t>WikiLeaks</a:t>
            </a:r>
            <a:r>
              <a:rPr lang="nb-NO" dirty="0"/>
              <a:t> is a not-for-</a:t>
            </a:r>
            <a:r>
              <a:rPr lang="nb-NO" dirty="0" err="1"/>
              <a:t>profit</a:t>
            </a:r>
            <a:r>
              <a:rPr lang="nb-NO" dirty="0"/>
              <a:t> media </a:t>
            </a:r>
            <a:r>
              <a:rPr lang="nb-NO" dirty="0" err="1"/>
              <a:t>organisation</a:t>
            </a:r>
            <a:r>
              <a:rPr lang="nb-NO" dirty="0"/>
              <a:t>. It </a:t>
            </a:r>
            <a:r>
              <a:rPr lang="nb-NO" dirty="0" err="1"/>
              <a:t>brings</a:t>
            </a:r>
            <a:r>
              <a:rPr lang="nb-NO" dirty="0"/>
              <a:t> </a:t>
            </a:r>
            <a:r>
              <a:rPr lang="nb-NO" dirty="0" err="1"/>
              <a:t>important</a:t>
            </a:r>
            <a:r>
              <a:rPr lang="nb-NO" dirty="0"/>
              <a:t> </a:t>
            </a:r>
            <a:r>
              <a:rPr lang="nb-NO" dirty="0" err="1"/>
              <a:t>news</a:t>
            </a:r>
            <a:r>
              <a:rPr lang="nb-NO" dirty="0"/>
              <a:t> and </a:t>
            </a:r>
            <a:r>
              <a:rPr lang="nb-NO" dirty="0" err="1"/>
              <a:t>information</a:t>
            </a:r>
            <a:r>
              <a:rPr lang="nb-NO" dirty="0"/>
              <a:t> to </a:t>
            </a:r>
            <a:r>
              <a:rPr lang="nb-NO" dirty="0" err="1"/>
              <a:t>the</a:t>
            </a:r>
            <a:r>
              <a:rPr lang="nb-NO" dirty="0"/>
              <a:t> </a:t>
            </a:r>
            <a:r>
              <a:rPr lang="nb-NO" dirty="0" err="1"/>
              <a:t>public</a:t>
            </a:r>
            <a:r>
              <a:rPr lang="nb-NO" dirty="0"/>
              <a:t>. </a:t>
            </a:r>
          </a:p>
          <a:p>
            <a:r>
              <a:rPr lang="nb-NO" dirty="0"/>
              <a:t>It </a:t>
            </a:r>
            <a:r>
              <a:rPr lang="nb-NO" dirty="0" err="1"/>
              <a:t>publishes</a:t>
            </a:r>
            <a:r>
              <a:rPr lang="nb-NO" dirty="0"/>
              <a:t> </a:t>
            </a:r>
            <a:r>
              <a:rPr lang="nb-NO" dirty="0" err="1"/>
              <a:t>secret</a:t>
            </a:r>
            <a:r>
              <a:rPr lang="nb-NO" dirty="0"/>
              <a:t> </a:t>
            </a:r>
            <a:r>
              <a:rPr lang="nb-NO" dirty="0" err="1"/>
              <a:t>information</a:t>
            </a:r>
            <a:r>
              <a:rPr lang="nb-NO" dirty="0"/>
              <a:t>, </a:t>
            </a:r>
            <a:r>
              <a:rPr lang="nb-NO" dirty="0" err="1"/>
              <a:t>news</a:t>
            </a:r>
            <a:r>
              <a:rPr lang="nb-NO" dirty="0"/>
              <a:t> </a:t>
            </a:r>
            <a:r>
              <a:rPr lang="nb-NO" dirty="0" err="1"/>
              <a:t>leaks</a:t>
            </a:r>
            <a:r>
              <a:rPr lang="nb-NO" dirty="0"/>
              <a:t> and </a:t>
            </a:r>
            <a:r>
              <a:rPr lang="nb-NO" dirty="0" err="1"/>
              <a:t>classified</a:t>
            </a:r>
            <a:r>
              <a:rPr lang="nb-NO" dirty="0"/>
              <a:t> media from </a:t>
            </a:r>
            <a:r>
              <a:rPr lang="nb-NO" dirty="0" err="1"/>
              <a:t>anonymous</a:t>
            </a:r>
            <a:r>
              <a:rPr lang="nb-NO" dirty="0"/>
              <a:t> </a:t>
            </a:r>
            <a:r>
              <a:rPr lang="nb-NO" dirty="0" err="1"/>
              <a:t>sources</a:t>
            </a:r>
            <a:r>
              <a:rPr lang="nb-NO" dirty="0"/>
              <a:t> to </a:t>
            </a:r>
            <a:r>
              <a:rPr lang="nb-NO" dirty="0" err="1"/>
              <a:t>keep</a:t>
            </a:r>
            <a:r>
              <a:rPr lang="nb-NO" dirty="0"/>
              <a:t> </a:t>
            </a:r>
            <a:r>
              <a:rPr lang="nb-NO" dirty="0" err="1"/>
              <a:t>the</a:t>
            </a:r>
            <a:r>
              <a:rPr lang="nb-NO" dirty="0"/>
              <a:t> </a:t>
            </a:r>
            <a:r>
              <a:rPr lang="nb-NO" dirty="0" err="1"/>
              <a:t>public</a:t>
            </a:r>
            <a:r>
              <a:rPr lang="nb-NO" dirty="0"/>
              <a:t> </a:t>
            </a:r>
            <a:r>
              <a:rPr lang="nb-NO" dirty="0" err="1"/>
              <a:t>informed</a:t>
            </a:r>
            <a:r>
              <a:rPr lang="nb-NO" dirty="0"/>
              <a:t>, </a:t>
            </a:r>
            <a:r>
              <a:rPr lang="nb-NO" dirty="0" err="1"/>
              <a:t>amongst</a:t>
            </a:r>
            <a:r>
              <a:rPr lang="nb-NO" dirty="0"/>
              <a:t> </a:t>
            </a:r>
            <a:r>
              <a:rPr lang="nb-NO" dirty="0" err="1"/>
              <a:t>others</a:t>
            </a:r>
            <a:r>
              <a:rPr lang="nb-NO" dirty="0"/>
              <a:t> </a:t>
            </a:r>
            <a:r>
              <a:rPr lang="nb-NO" dirty="0" err="1"/>
              <a:t>on</a:t>
            </a:r>
            <a:r>
              <a:rPr lang="nb-NO" dirty="0"/>
              <a:t> cases </a:t>
            </a:r>
            <a:r>
              <a:rPr lang="nb-NO" dirty="0" err="1"/>
              <a:t>of</a:t>
            </a:r>
            <a:r>
              <a:rPr lang="nb-NO" dirty="0"/>
              <a:t> </a:t>
            </a:r>
            <a:r>
              <a:rPr lang="nb-NO" dirty="0" err="1"/>
              <a:t>corruption</a:t>
            </a:r>
            <a:r>
              <a:rPr lang="nb-NO" dirty="0"/>
              <a:t>, </a:t>
            </a:r>
            <a:r>
              <a:rPr lang="nb-NO" dirty="0" err="1"/>
              <a:t>whistleblowing</a:t>
            </a:r>
            <a:r>
              <a:rPr lang="nb-NO" dirty="0"/>
              <a:t>, and </a:t>
            </a:r>
            <a:r>
              <a:rPr lang="nb-NO" dirty="0" err="1"/>
              <a:t>crimes</a:t>
            </a:r>
            <a:r>
              <a:rPr lang="nb-NO" dirty="0"/>
              <a:t>.</a:t>
            </a:r>
          </a:p>
          <a:p>
            <a:pPr marL="0" indent="0">
              <a:buNone/>
            </a:pPr>
            <a:r>
              <a:rPr lang="nb-NO" b="1" dirty="0"/>
              <a:t>Global: </a:t>
            </a:r>
            <a:r>
              <a:rPr lang="nb-NO" b="1" dirty="0" err="1"/>
              <a:t>Transparency</a:t>
            </a:r>
            <a:r>
              <a:rPr lang="nb-NO" b="1" dirty="0"/>
              <a:t> International -</a:t>
            </a:r>
            <a:r>
              <a:rPr lang="nb-NO" b="1" dirty="0" err="1"/>
              <a:t>Daily</a:t>
            </a:r>
            <a:r>
              <a:rPr lang="nb-NO" b="1" dirty="0"/>
              <a:t> </a:t>
            </a:r>
            <a:r>
              <a:rPr lang="nb-NO" b="1" dirty="0" err="1"/>
              <a:t>Corruption</a:t>
            </a:r>
            <a:r>
              <a:rPr lang="nb-NO" b="1" dirty="0"/>
              <a:t> News</a:t>
            </a:r>
          </a:p>
          <a:p>
            <a:pPr marL="685800" indent="-685800">
              <a:buFont typeface="Wingdings" pitchFamily="2" charset="2"/>
              <a:buChar char="Ø"/>
            </a:pPr>
            <a:r>
              <a:rPr lang="nb-NO" u="sng" dirty="0">
                <a:hlinkClick r:id="rId4"/>
              </a:rPr>
              <a:t>http://www.transparency.org/feed/dcn</a:t>
            </a:r>
            <a:endParaRPr lang="nb-NO" u="sng" dirty="0"/>
          </a:p>
          <a:p>
            <a:pPr marL="685800" indent="-685800">
              <a:buFont typeface="Wingdings" pitchFamily="2" charset="2"/>
              <a:buChar char="Ø"/>
            </a:pPr>
            <a:r>
              <a:rPr lang="nb-NO" dirty="0"/>
              <a:t>A service is </a:t>
            </a:r>
            <a:r>
              <a:rPr lang="nb-NO" dirty="0" err="1"/>
              <a:t>being</a:t>
            </a:r>
            <a:r>
              <a:rPr lang="nb-NO" dirty="0"/>
              <a:t> run by </a:t>
            </a:r>
            <a:r>
              <a:rPr lang="nb-NO" dirty="0" err="1"/>
              <a:t>Transparency</a:t>
            </a:r>
            <a:r>
              <a:rPr lang="nb-NO" dirty="0"/>
              <a:t> International </a:t>
            </a:r>
            <a:r>
              <a:rPr lang="nb-NO" dirty="0" err="1"/>
              <a:t>called</a:t>
            </a:r>
            <a:r>
              <a:rPr lang="nb-NO" dirty="0"/>
              <a:t> </a:t>
            </a:r>
            <a:r>
              <a:rPr lang="nb-NO" dirty="0" err="1"/>
              <a:t>the</a:t>
            </a:r>
            <a:r>
              <a:rPr lang="nb-NO" dirty="0"/>
              <a:t> "The </a:t>
            </a:r>
            <a:r>
              <a:rPr lang="nb-NO" dirty="0" err="1"/>
              <a:t>Daily</a:t>
            </a:r>
            <a:r>
              <a:rPr lang="nb-NO" dirty="0"/>
              <a:t> </a:t>
            </a:r>
            <a:r>
              <a:rPr lang="nb-NO" dirty="0" err="1"/>
              <a:t>Corruption</a:t>
            </a:r>
            <a:r>
              <a:rPr lang="nb-NO" dirty="0"/>
              <a:t> News" </a:t>
            </a:r>
            <a:r>
              <a:rPr lang="nb-NO" dirty="0" err="1"/>
              <a:t>which</a:t>
            </a:r>
            <a:r>
              <a:rPr lang="nb-NO" dirty="0"/>
              <a:t> reports </a:t>
            </a:r>
            <a:r>
              <a:rPr lang="nb-NO" dirty="0" err="1"/>
              <a:t>on</a:t>
            </a:r>
            <a:r>
              <a:rPr lang="nb-NO" dirty="0"/>
              <a:t> </a:t>
            </a:r>
            <a:r>
              <a:rPr lang="nb-NO" dirty="0" err="1"/>
              <a:t>corruption</a:t>
            </a:r>
            <a:r>
              <a:rPr lang="nb-NO" dirty="0"/>
              <a:t> from </a:t>
            </a:r>
            <a:r>
              <a:rPr lang="nb-NO" dirty="0" err="1"/>
              <a:t>around</a:t>
            </a:r>
            <a:r>
              <a:rPr lang="nb-NO" dirty="0"/>
              <a:t> </a:t>
            </a:r>
            <a:r>
              <a:rPr lang="nb-NO" dirty="0" err="1"/>
              <a:t>the</a:t>
            </a:r>
            <a:r>
              <a:rPr lang="nb-NO" dirty="0"/>
              <a:t> </a:t>
            </a:r>
            <a:r>
              <a:rPr lang="nb-NO" dirty="0" err="1"/>
              <a:t>world</a:t>
            </a:r>
            <a:r>
              <a:rPr lang="nb-NO" dirty="0"/>
              <a:t>. The </a:t>
            </a:r>
            <a:r>
              <a:rPr lang="nb-NO" dirty="0" err="1"/>
              <a:t>daily</a:t>
            </a:r>
            <a:r>
              <a:rPr lang="nb-NO" dirty="0"/>
              <a:t> </a:t>
            </a:r>
            <a:r>
              <a:rPr lang="nb-NO" dirty="0" err="1"/>
              <a:t>corruption</a:t>
            </a:r>
            <a:r>
              <a:rPr lang="nb-NO" dirty="0"/>
              <a:t> </a:t>
            </a:r>
            <a:r>
              <a:rPr lang="nb-NO" dirty="0" err="1"/>
              <a:t>news</a:t>
            </a:r>
            <a:r>
              <a:rPr lang="nb-NO" dirty="0"/>
              <a:t> has </a:t>
            </a:r>
            <a:r>
              <a:rPr lang="nb-NO" dirty="0" err="1"/>
              <a:t>been</a:t>
            </a:r>
            <a:r>
              <a:rPr lang="nb-NO" dirty="0"/>
              <a:t> </a:t>
            </a:r>
            <a:r>
              <a:rPr lang="nb-NO" dirty="0" err="1"/>
              <a:t>coming</a:t>
            </a:r>
            <a:r>
              <a:rPr lang="nb-NO" dirty="0"/>
              <a:t> </a:t>
            </a:r>
            <a:r>
              <a:rPr lang="nb-NO" dirty="0" err="1"/>
              <a:t>out</a:t>
            </a:r>
            <a:r>
              <a:rPr lang="nb-NO" dirty="0"/>
              <a:t> </a:t>
            </a:r>
            <a:r>
              <a:rPr lang="nb-NO" dirty="0" err="1"/>
              <a:t>since</a:t>
            </a:r>
            <a:r>
              <a:rPr lang="nb-NO" dirty="0"/>
              <a:t> May 2000.</a:t>
            </a:r>
            <a:br>
              <a:rPr lang="nb-NO" dirty="0"/>
            </a:br>
            <a:endParaRPr lang="nb-NO" dirty="0"/>
          </a:p>
          <a:p>
            <a:pPr marL="381000" lvl="1" indent="0">
              <a:buNone/>
            </a:pP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4869029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1308750" y="866700"/>
            <a:ext cx="9411900" cy="1278600"/>
          </a:xfrm>
          <a:prstGeom prst="rect">
            <a:avLst/>
          </a:prstGeom>
        </p:spPr>
        <p:txBody>
          <a:bodyPr spcFirstLastPara="1" wrap="square" lIns="177725" tIns="177725" rIns="177725" bIns="177725" anchor="b" anchorCtr="0">
            <a:noAutofit/>
          </a:bodyPr>
          <a:lstStyle/>
          <a:p>
            <a:pPr marL="0" lvl="0" indent="0" algn="l" rtl="0">
              <a:spcBef>
                <a:spcPts val="0"/>
              </a:spcBef>
              <a:spcAft>
                <a:spcPts val="0"/>
              </a:spcAft>
              <a:buNone/>
            </a:pPr>
            <a:r>
              <a:rPr lang="en-GB" sz="7200" dirty="0"/>
              <a:t>E-governance model</a:t>
            </a:r>
            <a:endParaRPr sz="7200"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685800" indent="-685800">
              <a:buFont typeface="Wingdings" pitchFamily="2" charset="2"/>
              <a:buChar char="Ø"/>
            </a:pPr>
            <a:r>
              <a:rPr lang="nb-NO" dirty="0"/>
              <a:t> e-</a:t>
            </a:r>
            <a:r>
              <a:rPr lang="nb-NO" dirty="0" err="1"/>
              <a:t>governance</a:t>
            </a:r>
            <a:r>
              <a:rPr lang="nb-NO" dirty="0"/>
              <a:t> is </a:t>
            </a:r>
            <a:r>
              <a:rPr lang="nb-NO" dirty="0" err="1"/>
              <a:t>defined</a:t>
            </a:r>
            <a:r>
              <a:rPr lang="nb-NO" dirty="0"/>
              <a:t> </a:t>
            </a:r>
            <a:r>
              <a:rPr lang="nb-NO" dirty="0" err="1"/>
              <a:t>fundamentally</a:t>
            </a:r>
            <a:r>
              <a:rPr lang="nb-NO" dirty="0"/>
              <a:t> as </a:t>
            </a:r>
            <a:r>
              <a:rPr lang="nb-NO" dirty="0" err="1"/>
              <a:t>applications</a:t>
            </a:r>
            <a:r>
              <a:rPr lang="nb-NO" dirty="0"/>
              <a:t> </a:t>
            </a:r>
            <a:r>
              <a:rPr lang="nb-NO" dirty="0" err="1"/>
              <a:t>of</a:t>
            </a:r>
            <a:r>
              <a:rPr lang="nb-NO" dirty="0"/>
              <a:t> ICT to </a:t>
            </a:r>
            <a:r>
              <a:rPr lang="nb-NO" dirty="0" err="1"/>
              <a:t>governance</a:t>
            </a:r>
            <a:r>
              <a:rPr lang="nb-NO" dirty="0"/>
              <a:t> </a:t>
            </a:r>
            <a:r>
              <a:rPr lang="nb-NO" dirty="0" err="1"/>
              <a:t>activity</a:t>
            </a:r>
            <a:r>
              <a:rPr lang="nb-NO" dirty="0"/>
              <a:t>. </a:t>
            </a:r>
          </a:p>
          <a:p>
            <a:pPr marL="685800" indent="-685800">
              <a:buFont typeface="Wingdings" pitchFamily="2" charset="2"/>
              <a:buChar char="Ø"/>
            </a:pPr>
            <a:r>
              <a:rPr lang="nb-NO" dirty="0"/>
              <a:t> </a:t>
            </a:r>
            <a:r>
              <a:rPr lang="nb-NO" dirty="0" err="1"/>
              <a:t>this</a:t>
            </a:r>
            <a:r>
              <a:rPr lang="nb-NO" dirty="0"/>
              <a:t> </a:t>
            </a:r>
            <a:r>
              <a:rPr lang="nb-NO" dirty="0" err="1"/>
              <a:t>can</a:t>
            </a:r>
            <a:r>
              <a:rPr lang="nb-NO" dirty="0"/>
              <a:t> be </a:t>
            </a:r>
            <a:r>
              <a:rPr lang="nb-NO" dirty="0" err="1"/>
              <a:t>manifested</a:t>
            </a:r>
            <a:r>
              <a:rPr lang="nb-NO" dirty="0"/>
              <a:t> in </a:t>
            </a:r>
            <a:r>
              <a:rPr lang="nb-NO" dirty="0" err="1"/>
              <a:t>multifarious</a:t>
            </a:r>
            <a:r>
              <a:rPr lang="nb-NO" dirty="0"/>
              <a:t> </a:t>
            </a:r>
            <a:r>
              <a:rPr lang="nb-NO" dirty="0" err="1"/>
              <a:t>ways</a:t>
            </a:r>
            <a:r>
              <a:rPr lang="nb-NO" dirty="0"/>
              <a:t> and </a:t>
            </a:r>
            <a:r>
              <a:rPr lang="nb-NO" dirty="0" err="1"/>
              <a:t>models</a:t>
            </a:r>
            <a:r>
              <a:rPr lang="nb-NO" dirty="0"/>
              <a:t> </a:t>
            </a:r>
          </a:p>
          <a:p>
            <a:pPr marL="685800" indent="-685800">
              <a:buFont typeface="Wingdings" pitchFamily="2" charset="2"/>
              <a:buChar char="Ø"/>
            </a:pPr>
            <a:r>
              <a:rPr lang="nb-NO" dirty="0"/>
              <a:t> Models for e-</a:t>
            </a:r>
            <a:r>
              <a:rPr lang="nb-NO" dirty="0" err="1"/>
              <a:t>governance</a:t>
            </a:r>
            <a:r>
              <a:rPr lang="nb-NO" dirty="0"/>
              <a:t>, </a:t>
            </a:r>
            <a:r>
              <a:rPr lang="nb-NO" dirty="0" err="1"/>
              <a:t>especially</a:t>
            </a:r>
            <a:r>
              <a:rPr lang="nb-NO" dirty="0"/>
              <a:t> in </a:t>
            </a:r>
            <a:r>
              <a:rPr lang="nb-NO" dirty="0" err="1"/>
              <a:t>the</a:t>
            </a:r>
            <a:r>
              <a:rPr lang="nb-NO" dirty="0"/>
              <a:t> </a:t>
            </a:r>
            <a:r>
              <a:rPr lang="nb-NO" dirty="0" err="1"/>
              <a:t>developing</a:t>
            </a:r>
            <a:r>
              <a:rPr lang="nb-NO" dirty="0"/>
              <a:t> </a:t>
            </a:r>
            <a:r>
              <a:rPr lang="nb-NO" dirty="0" err="1"/>
              <a:t>countries</a:t>
            </a:r>
            <a:r>
              <a:rPr lang="nb-NO" dirty="0"/>
              <a:t>, </a:t>
            </a:r>
            <a:r>
              <a:rPr lang="nb-NO" dirty="0" err="1"/>
              <a:t>are</a:t>
            </a:r>
            <a:r>
              <a:rPr lang="nb-NO" dirty="0"/>
              <a:t> </a:t>
            </a:r>
            <a:r>
              <a:rPr lang="nb-NO" dirty="0" err="1"/>
              <a:t>essential</a:t>
            </a:r>
            <a:r>
              <a:rPr lang="nb-NO" dirty="0"/>
              <a:t> for a right </a:t>
            </a:r>
            <a:r>
              <a:rPr lang="nb-NO" dirty="0" err="1"/>
              <a:t>perspective</a:t>
            </a:r>
            <a:r>
              <a:rPr lang="nb-NO" dirty="0"/>
              <a:t> </a:t>
            </a:r>
            <a:r>
              <a:rPr lang="nb-NO" dirty="0" err="1"/>
              <a:t>on</a:t>
            </a:r>
            <a:r>
              <a:rPr lang="nb-NO" dirty="0"/>
              <a:t> e-</a:t>
            </a:r>
            <a:r>
              <a:rPr lang="nb-NO" dirty="0" err="1"/>
              <a:t>governance</a:t>
            </a:r>
            <a:r>
              <a:rPr lang="nb-NO" dirty="0"/>
              <a:t> </a:t>
            </a:r>
            <a:r>
              <a:rPr lang="nb-NO" dirty="0" err="1"/>
              <a:t>implementation</a:t>
            </a:r>
            <a:r>
              <a:rPr lang="nb-NO" dirty="0"/>
              <a:t> </a:t>
            </a:r>
          </a:p>
          <a:p>
            <a:pPr marL="685800" indent="-685800">
              <a:buFont typeface="Wingdings" pitchFamily="2" charset="2"/>
              <a:buChar char="Ø"/>
            </a:pPr>
            <a:r>
              <a:rPr lang="nb-NO" dirty="0"/>
              <a:t> Models </a:t>
            </a:r>
            <a:r>
              <a:rPr lang="nb-NO" dirty="0" err="1"/>
              <a:t>of</a:t>
            </a:r>
            <a:r>
              <a:rPr lang="nb-NO" dirty="0"/>
              <a:t> digital </a:t>
            </a:r>
            <a:r>
              <a:rPr lang="nb-NO" dirty="0" err="1"/>
              <a:t>governance</a:t>
            </a:r>
            <a:r>
              <a:rPr lang="nb-NO" dirty="0"/>
              <a:t> </a:t>
            </a:r>
            <a:r>
              <a:rPr lang="nb-NO" dirty="0" err="1"/>
              <a:t>are</a:t>
            </a:r>
            <a:r>
              <a:rPr lang="nb-NO" dirty="0"/>
              <a:t> still </a:t>
            </a:r>
            <a:r>
              <a:rPr lang="nb-NO" dirty="0" err="1"/>
              <a:t>evolving</a:t>
            </a:r>
            <a:r>
              <a:rPr lang="nb-NO" dirty="0"/>
              <a:t> in </a:t>
            </a:r>
            <a:r>
              <a:rPr lang="nb-NO" dirty="0" err="1"/>
              <a:t>developing</a:t>
            </a:r>
            <a:r>
              <a:rPr lang="nb-NO" dirty="0"/>
              <a:t> </a:t>
            </a:r>
            <a:r>
              <a:rPr lang="nb-NO" dirty="0" err="1"/>
              <a:t>countries</a:t>
            </a:r>
            <a:r>
              <a:rPr lang="nb-NO" dirty="0"/>
              <a:t>. A </a:t>
            </a:r>
            <a:r>
              <a:rPr lang="nb-NO" dirty="0" err="1"/>
              <a:t>few</a:t>
            </a:r>
            <a:r>
              <a:rPr lang="nb-NO" dirty="0"/>
              <a:t> </a:t>
            </a:r>
            <a:r>
              <a:rPr lang="nb-NO" dirty="0" err="1"/>
              <a:t>generic</a:t>
            </a:r>
            <a:r>
              <a:rPr lang="nb-NO" dirty="0"/>
              <a:t> </a:t>
            </a:r>
            <a:r>
              <a:rPr lang="nb-NO" dirty="0" err="1"/>
              <a:t>models</a:t>
            </a:r>
            <a:r>
              <a:rPr lang="nb-NO" dirty="0"/>
              <a:t> have </a:t>
            </a:r>
            <a:r>
              <a:rPr lang="nb-NO" dirty="0" err="1"/>
              <a:t>been</a:t>
            </a:r>
            <a:r>
              <a:rPr lang="nb-NO" dirty="0"/>
              <a:t> </a:t>
            </a:r>
            <a:r>
              <a:rPr lang="nb-NO" dirty="0" err="1"/>
              <a:t>shaped</a:t>
            </a:r>
            <a:r>
              <a:rPr lang="nb-NO" dirty="0"/>
              <a:t> up, </a:t>
            </a:r>
            <a:r>
              <a:rPr lang="nb-NO" dirty="0" err="1"/>
              <a:t>which</a:t>
            </a:r>
            <a:r>
              <a:rPr lang="nb-NO" dirty="0"/>
              <a:t> </a:t>
            </a:r>
            <a:r>
              <a:rPr lang="nb-NO" dirty="0" err="1"/>
              <a:t>are</a:t>
            </a:r>
            <a:r>
              <a:rPr lang="nb-NO" dirty="0"/>
              <a:t> </a:t>
            </a:r>
            <a:r>
              <a:rPr lang="nb-NO" dirty="0" err="1"/>
              <a:t>finding</a:t>
            </a:r>
            <a:r>
              <a:rPr lang="nb-NO" dirty="0"/>
              <a:t> </a:t>
            </a:r>
            <a:r>
              <a:rPr lang="nb-NO" dirty="0" err="1"/>
              <a:t>greater</a:t>
            </a:r>
            <a:r>
              <a:rPr lang="nb-NO" dirty="0"/>
              <a:t> </a:t>
            </a:r>
            <a:r>
              <a:rPr lang="nb-NO" dirty="0" err="1"/>
              <a:t>recognition</a:t>
            </a:r>
            <a:r>
              <a:rPr lang="nb-NO" dirty="0"/>
              <a:t> and </a:t>
            </a:r>
            <a:r>
              <a:rPr lang="nb-NO" dirty="0" err="1"/>
              <a:t>are</a:t>
            </a:r>
            <a:r>
              <a:rPr lang="nb-NO" dirty="0"/>
              <a:t> </a:t>
            </a:r>
            <a:r>
              <a:rPr lang="nb-NO" dirty="0" err="1"/>
              <a:t>being</a:t>
            </a:r>
            <a:r>
              <a:rPr lang="nb-NO" dirty="0"/>
              <a:t> </a:t>
            </a:r>
            <a:r>
              <a:rPr lang="nb-NO" dirty="0" err="1"/>
              <a:t>replicated</a:t>
            </a:r>
            <a:r>
              <a:rPr lang="nb-NO" dirty="0"/>
              <a:t> </a:t>
            </a:r>
          </a:p>
          <a:p>
            <a:pPr marL="685800" indent="-685800">
              <a:buFont typeface="Wingdings" pitchFamily="2" charset="2"/>
              <a:buChar char="Ø"/>
            </a:pPr>
            <a:r>
              <a:rPr lang="nb-NO" dirty="0"/>
              <a:t> </a:t>
            </a:r>
            <a:r>
              <a:rPr lang="nb-NO" dirty="0" err="1"/>
              <a:t>These</a:t>
            </a:r>
            <a:r>
              <a:rPr lang="nb-NO" dirty="0"/>
              <a:t> </a:t>
            </a:r>
            <a:r>
              <a:rPr lang="nb-NO" dirty="0" err="1"/>
              <a:t>models</a:t>
            </a:r>
            <a:r>
              <a:rPr lang="nb-NO" dirty="0"/>
              <a:t> </a:t>
            </a:r>
            <a:r>
              <a:rPr lang="nb-NO" dirty="0" err="1"/>
              <a:t>are</a:t>
            </a:r>
            <a:r>
              <a:rPr lang="nb-NO" dirty="0"/>
              <a:t> </a:t>
            </a:r>
            <a:r>
              <a:rPr lang="nb-NO" dirty="0" err="1"/>
              <a:t>based</a:t>
            </a:r>
            <a:r>
              <a:rPr lang="nb-NO" dirty="0"/>
              <a:t> </a:t>
            </a:r>
            <a:r>
              <a:rPr lang="nb-NO" dirty="0" err="1"/>
              <a:t>on</a:t>
            </a:r>
            <a:r>
              <a:rPr lang="nb-NO" dirty="0"/>
              <a:t> </a:t>
            </a:r>
            <a:r>
              <a:rPr lang="nb-NO" dirty="0" err="1"/>
              <a:t>the</a:t>
            </a:r>
            <a:r>
              <a:rPr lang="nb-NO" dirty="0"/>
              <a:t> inherent </a:t>
            </a:r>
            <a:r>
              <a:rPr lang="nb-NO" dirty="0" err="1"/>
              <a:t>characteristics</a:t>
            </a:r>
            <a:r>
              <a:rPr lang="nb-NO" dirty="0"/>
              <a:t> </a:t>
            </a:r>
            <a:r>
              <a:rPr lang="nb-NO" dirty="0" err="1"/>
              <a:t>of</a:t>
            </a:r>
            <a:r>
              <a:rPr lang="nb-NO" dirty="0"/>
              <a:t> ICT </a:t>
            </a:r>
          </a:p>
          <a:p>
            <a:pPr marL="685800" indent="-685800">
              <a:buFont typeface="Wingdings" pitchFamily="2" charset="2"/>
              <a:buChar char="Ø"/>
            </a:pPr>
            <a:r>
              <a:rPr lang="nb-NO" dirty="0" err="1"/>
              <a:t>such</a:t>
            </a:r>
            <a:r>
              <a:rPr lang="nb-NO" dirty="0"/>
              <a:t> as </a:t>
            </a:r>
            <a:r>
              <a:rPr lang="nb-NO" dirty="0" err="1"/>
              <a:t>enabling</a:t>
            </a:r>
            <a:r>
              <a:rPr lang="nb-NO" dirty="0"/>
              <a:t> </a:t>
            </a:r>
            <a:r>
              <a:rPr lang="nb-NO" dirty="0" err="1"/>
              <a:t>equal</a:t>
            </a:r>
            <a:r>
              <a:rPr lang="nb-NO" dirty="0"/>
              <a:t> </a:t>
            </a:r>
            <a:r>
              <a:rPr lang="nb-NO" dirty="0" err="1"/>
              <a:t>access</a:t>
            </a:r>
            <a:r>
              <a:rPr lang="nb-NO" dirty="0"/>
              <a:t> to </a:t>
            </a:r>
            <a:r>
              <a:rPr lang="nb-NO" dirty="0" err="1"/>
              <a:t>information</a:t>
            </a:r>
            <a:r>
              <a:rPr lang="nb-NO" dirty="0"/>
              <a:t> to </a:t>
            </a:r>
            <a:r>
              <a:rPr lang="nb-NO" dirty="0" err="1"/>
              <a:t>anyone</a:t>
            </a:r>
            <a:r>
              <a:rPr lang="nb-NO" dirty="0"/>
              <a:t> </a:t>
            </a:r>
            <a:r>
              <a:rPr lang="nb-NO" dirty="0" err="1"/>
              <a:t>who</a:t>
            </a:r>
            <a:r>
              <a:rPr lang="nb-NO" dirty="0"/>
              <a:t> is a part </a:t>
            </a:r>
            <a:r>
              <a:rPr lang="nb-NO" dirty="0" err="1"/>
              <a:t>of</a:t>
            </a:r>
            <a:r>
              <a:rPr lang="nb-NO" dirty="0"/>
              <a:t> </a:t>
            </a:r>
            <a:r>
              <a:rPr lang="nb-NO" dirty="0" err="1"/>
              <a:t>the</a:t>
            </a:r>
            <a:r>
              <a:rPr lang="nb-NO" dirty="0"/>
              <a:t> digital </a:t>
            </a:r>
            <a:r>
              <a:rPr lang="nb-NO" dirty="0" err="1"/>
              <a:t>network</a:t>
            </a:r>
            <a:r>
              <a:rPr lang="nb-NO" dirty="0"/>
              <a:t>  </a:t>
            </a:r>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animEffect transition="in" filter="wipe(down)">
                                      <p:cBhvr>
                                        <p:cTn id="7" dur="500"/>
                                        <p:tgtEl>
                                          <p:spTgt spid="12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25">
                                            <p:txEl>
                                              <p:pRg st="1" end="1"/>
                                            </p:txEl>
                                          </p:spTgt>
                                        </p:tgtEl>
                                        <p:attrNameLst>
                                          <p:attrName>style.visibility</p:attrName>
                                        </p:attrNameLst>
                                      </p:cBhvr>
                                      <p:to>
                                        <p:strVal val="visible"/>
                                      </p:to>
                                    </p:set>
                                    <p:animEffect transition="in" filter="wipe(down)">
                                      <p:cBhvr>
                                        <p:cTn id="12" dur="500"/>
                                        <p:tgtEl>
                                          <p:spTgt spid="12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25">
                                            <p:txEl>
                                              <p:pRg st="2" end="2"/>
                                            </p:txEl>
                                          </p:spTgt>
                                        </p:tgtEl>
                                        <p:attrNameLst>
                                          <p:attrName>style.visibility</p:attrName>
                                        </p:attrNameLst>
                                      </p:cBhvr>
                                      <p:to>
                                        <p:strVal val="visible"/>
                                      </p:to>
                                    </p:set>
                                    <p:animEffect transition="in" filter="wipe(down)">
                                      <p:cBhvr>
                                        <p:cTn id="17" dur="500"/>
                                        <p:tgtEl>
                                          <p:spTgt spid="12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25">
                                            <p:txEl>
                                              <p:pRg st="3" end="3"/>
                                            </p:txEl>
                                          </p:spTgt>
                                        </p:tgtEl>
                                        <p:attrNameLst>
                                          <p:attrName>style.visibility</p:attrName>
                                        </p:attrNameLst>
                                      </p:cBhvr>
                                      <p:to>
                                        <p:strVal val="visible"/>
                                      </p:to>
                                    </p:set>
                                    <p:animEffect transition="in" filter="wipe(down)">
                                      <p:cBhvr>
                                        <p:cTn id="22" dur="500"/>
                                        <p:tgtEl>
                                          <p:spTgt spid="12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25">
                                            <p:txEl>
                                              <p:pRg st="4" end="4"/>
                                            </p:txEl>
                                          </p:spTgt>
                                        </p:tgtEl>
                                        <p:attrNameLst>
                                          <p:attrName>style.visibility</p:attrName>
                                        </p:attrNameLst>
                                      </p:cBhvr>
                                      <p:to>
                                        <p:strVal val="visible"/>
                                      </p:to>
                                    </p:set>
                                    <p:animEffect transition="in" filter="wipe(down)">
                                      <p:cBhvr>
                                        <p:cTn id="27" dur="500"/>
                                        <p:tgtEl>
                                          <p:spTgt spid="12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25">
                                            <p:txEl>
                                              <p:pRg st="5" end="5"/>
                                            </p:txEl>
                                          </p:spTgt>
                                        </p:tgtEl>
                                        <p:attrNameLst>
                                          <p:attrName>style.visibility</p:attrName>
                                        </p:attrNameLst>
                                      </p:cBhvr>
                                      <p:to>
                                        <p:strVal val="visible"/>
                                      </p:to>
                                    </p:set>
                                    <p:animEffect transition="in" filter="wipe(down)">
                                      <p:cBhvr>
                                        <p:cTn id="32" dur="500"/>
                                        <p:tgtEl>
                                          <p:spTgt spid="12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Critical </a:t>
            </a:r>
            <a:r>
              <a:rPr lang="nb-NO" dirty="0" err="1"/>
              <a:t>flow</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dirty="0"/>
              <a:t> </a:t>
            </a:r>
            <a:r>
              <a:rPr lang="nb-NO" b="1" i="1" dirty="0" err="1"/>
              <a:t>Example</a:t>
            </a:r>
            <a:r>
              <a:rPr lang="nb-NO" b="1" i="1" dirty="0"/>
              <a:t>:-</a:t>
            </a:r>
          </a:p>
          <a:p>
            <a:pPr marL="0" indent="0">
              <a:buNone/>
            </a:pPr>
            <a:r>
              <a:rPr lang="nb-NO" b="1" dirty="0"/>
              <a:t>India: Central </a:t>
            </a:r>
            <a:r>
              <a:rPr lang="nb-NO" b="1" dirty="0" err="1"/>
              <a:t>Vigilance</a:t>
            </a:r>
            <a:r>
              <a:rPr lang="nb-NO" b="1" dirty="0"/>
              <a:t> Committee</a:t>
            </a:r>
            <a:endParaRPr lang="nb-NO" dirty="0"/>
          </a:p>
          <a:p>
            <a:r>
              <a:rPr lang="nb-NO" u="sng" dirty="0">
                <a:hlinkClick r:id="rId3"/>
              </a:rPr>
              <a:t>http://cvc.nic.in</a:t>
            </a:r>
            <a:endParaRPr lang="nb-NO" dirty="0"/>
          </a:p>
          <a:p>
            <a:r>
              <a:rPr lang="nb-NO" dirty="0"/>
              <a:t>The </a:t>
            </a:r>
            <a:r>
              <a:rPr lang="nb-NO" dirty="0" err="1"/>
              <a:t>website</a:t>
            </a:r>
            <a:r>
              <a:rPr lang="nb-NO" dirty="0"/>
              <a:t> </a:t>
            </a:r>
            <a:r>
              <a:rPr lang="nb-NO" dirty="0" err="1"/>
              <a:t>provides</a:t>
            </a:r>
            <a:r>
              <a:rPr lang="nb-NO" dirty="0"/>
              <a:t> </a:t>
            </a:r>
            <a:r>
              <a:rPr lang="nb-NO" dirty="0" err="1"/>
              <a:t>free-access</a:t>
            </a:r>
            <a:r>
              <a:rPr lang="nb-NO" dirty="0"/>
              <a:t> </a:t>
            </a:r>
            <a:r>
              <a:rPr lang="nb-NO" dirty="0" err="1"/>
              <a:t>information</a:t>
            </a:r>
            <a:r>
              <a:rPr lang="nb-NO" dirty="0"/>
              <a:t> to </a:t>
            </a:r>
            <a:r>
              <a:rPr lang="nb-NO" dirty="0" err="1"/>
              <a:t>citizens</a:t>
            </a:r>
            <a:r>
              <a:rPr lang="nb-NO" dirty="0"/>
              <a:t> </a:t>
            </a:r>
            <a:r>
              <a:rPr lang="nb-NO" dirty="0" err="1"/>
              <a:t>about</a:t>
            </a:r>
            <a:r>
              <a:rPr lang="nb-NO" dirty="0"/>
              <a:t> </a:t>
            </a:r>
            <a:r>
              <a:rPr lang="nb-NO" dirty="0" err="1"/>
              <a:t>government</a:t>
            </a:r>
            <a:r>
              <a:rPr lang="nb-NO" dirty="0"/>
              <a:t> </a:t>
            </a:r>
            <a:r>
              <a:rPr lang="nb-NO" dirty="0" err="1"/>
              <a:t>officials</a:t>
            </a:r>
            <a:r>
              <a:rPr lang="nb-NO" dirty="0"/>
              <a:t> </a:t>
            </a:r>
            <a:r>
              <a:rPr lang="nb-NO" dirty="0" err="1"/>
              <a:t>who</a:t>
            </a:r>
            <a:r>
              <a:rPr lang="nb-NO" dirty="0"/>
              <a:t> have </a:t>
            </a:r>
            <a:r>
              <a:rPr lang="nb-NO" dirty="0" err="1"/>
              <a:t>been</a:t>
            </a:r>
            <a:r>
              <a:rPr lang="nb-NO" dirty="0"/>
              <a:t> </a:t>
            </a:r>
            <a:r>
              <a:rPr lang="nb-NO" dirty="0" err="1"/>
              <a:t>indicted</a:t>
            </a:r>
            <a:r>
              <a:rPr lang="nb-NO" dirty="0"/>
              <a:t> </a:t>
            </a:r>
            <a:r>
              <a:rPr lang="nb-NO" dirty="0" err="1"/>
              <a:t>on</a:t>
            </a:r>
            <a:r>
              <a:rPr lang="nb-NO" dirty="0"/>
              <a:t> </a:t>
            </a:r>
            <a:r>
              <a:rPr lang="nb-NO" dirty="0" err="1"/>
              <a:t>judicial</a:t>
            </a:r>
            <a:r>
              <a:rPr lang="nb-NO" dirty="0"/>
              <a:t> charges </a:t>
            </a:r>
            <a:r>
              <a:rPr lang="nb-NO" dirty="0" err="1"/>
              <a:t>relating</a:t>
            </a:r>
            <a:r>
              <a:rPr lang="nb-NO" dirty="0"/>
              <a:t> to </a:t>
            </a:r>
            <a:r>
              <a:rPr lang="nb-NO" dirty="0" err="1"/>
              <a:t>corruption</a:t>
            </a:r>
            <a:r>
              <a:rPr lang="nb-NO" dirty="0"/>
              <a:t> and have </a:t>
            </a:r>
            <a:r>
              <a:rPr lang="nb-NO" dirty="0" err="1"/>
              <a:t>been</a:t>
            </a:r>
            <a:r>
              <a:rPr lang="nb-NO" dirty="0"/>
              <a:t> </a:t>
            </a:r>
            <a:r>
              <a:rPr lang="nb-NO" dirty="0" err="1"/>
              <a:t>advised</a:t>
            </a:r>
            <a:r>
              <a:rPr lang="nb-NO" dirty="0"/>
              <a:t> </a:t>
            </a:r>
            <a:r>
              <a:rPr lang="nb-NO" dirty="0" err="1"/>
              <a:t>penalty</a:t>
            </a:r>
            <a:r>
              <a:rPr lang="nb-NO" dirty="0"/>
              <a:t>.  </a:t>
            </a:r>
          </a:p>
          <a:p>
            <a:endParaRPr lang="nb-NO" dirty="0"/>
          </a:p>
          <a:p>
            <a:r>
              <a:rPr lang="nb-NO" dirty="0"/>
              <a:t>People </a:t>
            </a:r>
            <a:r>
              <a:rPr lang="nb-NO" dirty="0" err="1"/>
              <a:t>can</a:t>
            </a:r>
            <a:r>
              <a:rPr lang="nb-NO" dirty="0"/>
              <a:t> </a:t>
            </a:r>
            <a:r>
              <a:rPr lang="nb-NO" dirty="0" err="1"/>
              <a:t>also</a:t>
            </a:r>
            <a:r>
              <a:rPr lang="nb-NO" dirty="0"/>
              <a:t> file </a:t>
            </a:r>
            <a:r>
              <a:rPr lang="nb-NO" dirty="0" err="1"/>
              <a:t>complaints</a:t>
            </a:r>
            <a:r>
              <a:rPr lang="nb-NO" dirty="0"/>
              <a:t> </a:t>
            </a:r>
            <a:r>
              <a:rPr lang="nb-NO" dirty="0" err="1"/>
              <a:t>against</a:t>
            </a:r>
            <a:r>
              <a:rPr lang="nb-NO" dirty="0"/>
              <a:t> </a:t>
            </a:r>
            <a:r>
              <a:rPr lang="nb-NO" dirty="0" err="1"/>
              <a:t>any</a:t>
            </a:r>
            <a:r>
              <a:rPr lang="nb-NO" dirty="0"/>
              <a:t> </a:t>
            </a:r>
            <a:r>
              <a:rPr lang="nb-NO" dirty="0" err="1"/>
              <a:t>public</a:t>
            </a:r>
            <a:r>
              <a:rPr lang="nb-NO" dirty="0"/>
              <a:t> servant </a:t>
            </a:r>
            <a:r>
              <a:rPr lang="nb-NO" dirty="0" err="1"/>
              <a:t>who</a:t>
            </a:r>
            <a:r>
              <a:rPr lang="nb-NO" dirty="0"/>
              <a:t> fall </a:t>
            </a:r>
            <a:r>
              <a:rPr lang="nb-NO" dirty="0" err="1"/>
              <a:t>within</a:t>
            </a:r>
            <a:r>
              <a:rPr lang="nb-NO" dirty="0"/>
              <a:t> </a:t>
            </a:r>
            <a:r>
              <a:rPr lang="nb-NO" dirty="0" err="1"/>
              <a:t>the</a:t>
            </a:r>
            <a:r>
              <a:rPr lang="nb-NO" dirty="0"/>
              <a:t> </a:t>
            </a:r>
            <a:r>
              <a:rPr lang="nb-NO" dirty="0" err="1"/>
              <a:t>jurisdiction</a:t>
            </a:r>
            <a:r>
              <a:rPr lang="nb-NO" dirty="0"/>
              <a:t> </a:t>
            </a:r>
            <a:r>
              <a:rPr lang="nb-NO" dirty="0" err="1"/>
              <a:t>of</a:t>
            </a:r>
            <a:r>
              <a:rPr lang="nb-NO" dirty="0"/>
              <a:t> </a:t>
            </a:r>
            <a:r>
              <a:rPr lang="nb-NO" dirty="0" err="1"/>
              <a:t>the</a:t>
            </a:r>
            <a:r>
              <a:rPr lang="nb-NO" dirty="0"/>
              <a:t> Commission.</a:t>
            </a:r>
            <a:br>
              <a:rPr lang="nb-NO" dirty="0"/>
            </a:br>
            <a:br>
              <a:rPr lang="nb-NO" dirty="0"/>
            </a:b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9885845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Critical </a:t>
            </a:r>
            <a:r>
              <a:rPr lang="nb-NO" dirty="0" err="1"/>
              <a:t>flow</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dirty="0"/>
              <a:t> </a:t>
            </a:r>
            <a:r>
              <a:rPr lang="nb-NO" b="1" i="1" dirty="0" err="1"/>
              <a:t>Example</a:t>
            </a:r>
            <a:r>
              <a:rPr lang="nb-NO" b="1" i="1" dirty="0"/>
              <a:t>:-</a:t>
            </a:r>
          </a:p>
          <a:p>
            <a:pPr marL="0" indent="0">
              <a:buNone/>
            </a:pPr>
            <a:r>
              <a:rPr lang="nb-NO" b="1" dirty="0"/>
              <a:t>India: Project VIGEYE</a:t>
            </a:r>
            <a:endParaRPr lang="nb-NO" dirty="0"/>
          </a:p>
          <a:p>
            <a:r>
              <a:rPr lang="nb-NO" u="sng" dirty="0">
                <a:hlinkClick r:id="rId3"/>
              </a:rPr>
              <a:t>http://www.vigeye.com/</a:t>
            </a:r>
            <a:endParaRPr lang="nb-NO" dirty="0"/>
          </a:p>
          <a:p>
            <a:r>
              <a:rPr lang="nb-NO" dirty="0" err="1"/>
              <a:t>Vigeye</a:t>
            </a:r>
            <a:r>
              <a:rPr lang="nb-NO" dirty="0"/>
              <a:t> (</a:t>
            </a:r>
            <a:r>
              <a:rPr lang="nb-NO" dirty="0" err="1"/>
              <a:t>Vigilance</a:t>
            </a:r>
            <a:r>
              <a:rPr lang="nb-NO" dirty="0"/>
              <a:t> </a:t>
            </a:r>
            <a:r>
              <a:rPr lang="nb-NO" dirty="0" err="1"/>
              <a:t>Eye</a:t>
            </a:r>
            <a:r>
              <a:rPr lang="nb-NO" dirty="0"/>
              <a:t>) is a </a:t>
            </a:r>
            <a:r>
              <a:rPr lang="nb-NO" dirty="0" err="1"/>
              <a:t>citizen-centric</a:t>
            </a:r>
            <a:r>
              <a:rPr lang="nb-NO" dirty="0"/>
              <a:t> </a:t>
            </a:r>
            <a:r>
              <a:rPr lang="nb-NO" dirty="0" err="1"/>
              <a:t>initiative</a:t>
            </a:r>
            <a:r>
              <a:rPr lang="nb-NO" dirty="0"/>
              <a:t>, </a:t>
            </a:r>
            <a:r>
              <a:rPr lang="nb-NO" dirty="0" err="1"/>
              <a:t>wherein</a:t>
            </a:r>
            <a:r>
              <a:rPr lang="nb-NO" dirty="0"/>
              <a:t> </a:t>
            </a:r>
            <a:r>
              <a:rPr lang="nb-NO" dirty="0" err="1"/>
              <a:t>citizens</a:t>
            </a:r>
            <a:r>
              <a:rPr lang="nb-NO" dirty="0"/>
              <a:t> </a:t>
            </a:r>
            <a:r>
              <a:rPr lang="nb-NO" dirty="0" err="1"/>
              <a:t>join</a:t>
            </a:r>
            <a:r>
              <a:rPr lang="nb-NO" dirty="0"/>
              <a:t> hands </a:t>
            </a:r>
            <a:r>
              <a:rPr lang="nb-NO" dirty="0" err="1"/>
              <a:t>with</a:t>
            </a:r>
            <a:r>
              <a:rPr lang="nb-NO" dirty="0"/>
              <a:t> </a:t>
            </a:r>
            <a:r>
              <a:rPr lang="nb-NO" dirty="0" err="1"/>
              <a:t>the</a:t>
            </a:r>
            <a:r>
              <a:rPr lang="nb-NO" dirty="0"/>
              <a:t> Central </a:t>
            </a:r>
            <a:r>
              <a:rPr lang="nb-NO" dirty="0" err="1"/>
              <a:t>Vigilance</a:t>
            </a:r>
            <a:r>
              <a:rPr lang="nb-NO" dirty="0"/>
              <a:t> Commission in fighting </a:t>
            </a:r>
            <a:r>
              <a:rPr lang="nb-NO" dirty="0" err="1"/>
              <a:t>corruption</a:t>
            </a:r>
            <a:r>
              <a:rPr lang="nb-NO" dirty="0"/>
              <a:t> in India. </a:t>
            </a:r>
          </a:p>
          <a:p>
            <a:r>
              <a:rPr lang="nb-NO" dirty="0"/>
              <a:t>Project </a:t>
            </a:r>
            <a:r>
              <a:rPr lang="nb-NO" dirty="0" err="1"/>
              <a:t>Vigeye</a:t>
            </a:r>
            <a:r>
              <a:rPr lang="nb-NO" dirty="0"/>
              <a:t> is </a:t>
            </a:r>
            <a:r>
              <a:rPr lang="nb-NO" dirty="0" err="1"/>
              <a:t>the</a:t>
            </a:r>
            <a:r>
              <a:rPr lang="nb-NO" dirty="0"/>
              <a:t> </a:t>
            </a:r>
            <a:r>
              <a:rPr lang="nb-NO" dirty="0" err="1"/>
              <a:t>platform</a:t>
            </a:r>
            <a:r>
              <a:rPr lang="nb-NO" dirty="0"/>
              <a:t> </a:t>
            </a:r>
            <a:r>
              <a:rPr lang="nb-NO" dirty="0" err="1"/>
              <a:t>through</a:t>
            </a:r>
            <a:r>
              <a:rPr lang="nb-NO" dirty="0"/>
              <a:t> </a:t>
            </a:r>
            <a:r>
              <a:rPr lang="nb-NO" dirty="0" err="1"/>
              <a:t>which</a:t>
            </a:r>
            <a:r>
              <a:rPr lang="nb-NO" dirty="0"/>
              <a:t> </a:t>
            </a:r>
            <a:r>
              <a:rPr lang="nb-NO" dirty="0" err="1"/>
              <a:t>vigilance</a:t>
            </a:r>
            <a:r>
              <a:rPr lang="nb-NO" dirty="0"/>
              <a:t> </a:t>
            </a:r>
            <a:r>
              <a:rPr lang="nb-NO" dirty="0" err="1"/>
              <a:t>information</a:t>
            </a:r>
            <a:r>
              <a:rPr lang="nb-NO" dirty="0"/>
              <a:t> </a:t>
            </a:r>
            <a:r>
              <a:rPr lang="nb-NO" dirty="0" err="1"/>
              <a:t>flows</a:t>
            </a:r>
            <a:r>
              <a:rPr lang="nb-NO" dirty="0"/>
              <a:t> </a:t>
            </a:r>
            <a:r>
              <a:rPr lang="nb-NO" dirty="0" err="1"/>
              <a:t>freely</a:t>
            </a:r>
            <a:r>
              <a:rPr lang="nb-NO" dirty="0"/>
              <a:t> </a:t>
            </a:r>
            <a:r>
              <a:rPr lang="nb-NO" dirty="0" err="1"/>
              <a:t>through</a:t>
            </a:r>
            <a:r>
              <a:rPr lang="nb-NO" dirty="0"/>
              <a:t> </a:t>
            </a:r>
            <a:r>
              <a:rPr lang="nb-NO" dirty="0" err="1"/>
              <a:t>common</a:t>
            </a:r>
            <a:r>
              <a:rPr lang="nb-NO" dirty="0"/>
              <a:t> </a:t>
            </a:r>
            <a:r>
              <a:rPr lang="nb-NO" dirty="0" err="1"/>
              <a:t>public</a:t>
            </a:r>
            <a:r>
              <a:rPr lang="nb-NO" dirty="0"/>
              <a:t>, </a:t>
            </a:r>
            <a:r>
              <a:rPr lang="nb-NO" dirty="0" err="1"/>
              <a:t>the</a:t>
            </a:r>
            <a:r>
              <a:rPr lang="nb-NO" dirty="0"/>
              <a:t> </a:t>
            </a:r>
            <a:r>
              <a:rPr lang="nb-NO" dirty="0" err="1"/>
              <a:t>government</a:t>
            </a:r>
            <a:r>
              <a:rPr lang="nb-NO" dirty="0"/>
              <a:t> </a:t>
            </a:r>
            <a:r>
              <a:rPr lang="nb-NO" dirty="0" err="1"/>
              <a:t>agencies</a:t>
            </a:r>
            <a:r>
              <a:rPr lang="nb-NO" dirty="0"/>
              <a:t> and </a:t>
            </a:r>
            <a:r>
              <a:rPr lang="nb-NO" dirty="0" err="1"/>
              <a:t>the</a:t>
            </a:r>
            <a:r>
              <a:rPr lang="nb-NO" dirty="0"/>
              <a:t> </a:t>
            </a:r>
            <a:r>
              <a:rPr lang="nb-NO" dirty="0" err="1"/>
              <a:t>vigilance</a:t>
            </a:r>
            <a:r>
              <a:rPr lang="nb-NO" dirty="0"/>
              <a:t> </a:t>
            </a:r>
            <a:r>
              <a:rPr lang="nb-NO" dirty="0" err="1"/>
              <a:t>commission</a:t>
            </a:r>
            <a:r>
              <a:rPr lang="nb-NO" dirty="0"/>
              <a:t>, </a:t>
            </a:r>
            <a:r>
              <a:rPr lang="nb-NO" dirty="0" err="1"/>
              <a:t>making</a:t>
            </a:r>
            <a:r>
              <a:rPr lang="nb-NO" dirty="0"/>
              <a:t> it </a:t>
            </a:r>
            <a:r>
              <a:rPr lang="nb-NO" dirty="0" err="1"/>
              <a:t>possible</a:t>
            </a:r>
            <a:r>
              <a:rPr lang="nb-NO" dirty="0"/>
              <a:t> to </a:t>
            </a:r>
            <a:r>
              <a:rPr lang="nb-NO" dirty="0" err="1"/>
              <a:t>achieve</a:t>
            </a:r>
            <a:r>
              <a:rPr lang="nb-NO" dirty="0"/>
              <a:t> a </a:t>
            </a:r>
            <a:r>
              <a:rPr lang="nb-NO" dirty="0" err="1"/>
              <a:t>step</a:t>
            </a:r>
            <a:r>
              <a:rPr lang="nb-NO" dirty="0"/>
              <a:t> jump in </a:t>
            </a:r>
            <a:r>
              <a:rPr lang="nb-NO" dirty="0" err="1"/>
              <a:t>improving</a:t>
            </a:r>
            <a:r>
              <a:rPr lang="nb-NO" dirty="0"/>
              <a:t> </a:t>
            </a:r>
            <a:r>
              <a:rPr lang="nb-NO" dirty="0" err="1"/>
              <a:t>the</a:t>
            </a:r>
            <a:r>
              <a:rPr lang="nb-NO" dirty="0"/>
              <a:t> </a:t>
            </a:r>
            <a:r>
              <a:rPr lang="nb-NO" dirty="0" err="1"/>
              <a:t>corruption</a:t>
            </a:r>
            <a:r>
              <a:rPr lang="nb-NO" dirty="0"/>
              <a:t> </a:t>
            </a:r>
            <a:r>
              <a:rPr lang="nb-NO" dirty="0" err="1"/>
              <a:t>index</a:t>
            </a:r>
            <a:r>
              <a:rPr lang="nb-NO" dirty="0"/>
              <a:t> </a:t>
            </a:r>
            <a:r>
              <a:rPr lang="nb-NO" dirty="0" err="1"/>
              <a:t>of</a:t>
            </a:r>
            <a:r>
              <a:rPr lang="nb-NO" dirty="0"/>
              <a:t> </a:t>
            </a:r>
            <a:r>
              <a:rPr lang="nb-NO" dirty="0" err="1"/>
              <a:t>the</a:t>
            </a:r>
            <a:r>
              <a:rPr lang="nb-NO" dirty="0"/>
              <a:t> </a:t>
            </a:r>
            <a:r>
              <a:rPr lang="nb-NO" dirty="0" err="1"/>
              <a:t>nation</a:t>
            </a:r>
            <a:endParaRPr lang="nb-NO" dirty="0"/>
          </a:p>
          <a:p>
            <a:pPr marL="0" indent="0">
              <a:buNone/>
            </a:pPr>
            <a:br>
              <a:rPr lang="nb-NO" dirty="0"/>
            </a:br>
            <a:endParaRPr lang="nb-NO" dirty="0"/>
          </a:p>
          <a:p>
            <a:pPr marL="0" indent="0">
              <a:buNone/>
            </a:pPr>
            <a:br>
              <a:rPr lang="nb-NO" dirty="0"/>
            </a:br>
            <a:br>
              <a:rPr lang="nb-NO" dirty="0"/>
            </a:b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32952514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Critical </a:t>
            </a:r>
            <a:r>
              <a:rPr lang="nb-NO" dirty="0" err="1"/>
              <a:t>flow</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b="1" i="1" u="sng" dirty="0"/>
              <a:t>Evaluation </a:t>
            </a:r>
            <a:r>
              <a:rPr lang="nb-NO" b="1" i="1" u="sng" dirty="0" err="1"/>
              <a:t>of</a:t>
            </a:r>
            <a:r>
              <a:rPr lang="nb-NO" b="1" i="1" u="sng" dirty="0"/>
              <a:t> </a:t>
            </a:r>
            <a:r>
              <a:rPr lang="nb-NO" b="1" i="1" u="sng" dirty="0" err="1"/>
              <a:t>critical</a:t>
            </a:r>
            <a:r>
              <a:rPr lang="nb-NO" b="1" i="1" u="sng" dirty="0"/>
              <a:t> </a:t>
            </a:r>
            <a:r>
              <a:rPr lang="nb-NO" b="1" i="1" u="sng" dirty="0" err="1"/>
              <a:t>flow</a:t>
            </a:r>
            <a:r>
              <a:rPr lang="nb-NO" b="1" i="1" u="sng" dirty="0"/>
              <a:t> </a:t>
            </a:r>
            <a:r>
              <a:rPr lang="nb-NO" b="1" i="1" u="sng" dirty="0" err="1"/>
              <a:t>model</a:t>
            </a:r>
            <a:r>
              <a:rPr lang="nb-NO" b="1" i="1" u="sng" dirty="0"/>
              <a:t> </a:t>
            </a:r>
            <a:endParaRPr lang="nb-NO" b="1" u="sng" dirty="0"/>
          </a:p>
          <a:p>
            <a:pPr marL="0" indent="0">
              <a:buNone/>
            </a:pPr>
            <a:r>
              <a:rPr lang="nb-NO" b="1" dirty="0" err="1"/>
              <a:t>Pros</a:t>
            </a:r>
            <a:r>
              <a:rPr lang="nb-NO" b="1" dirty="0"/>
              <a:t> :-</a:t>
            </a:r>
          </a:p>
          <a:p>
            <a:r>
              <a:rPr lang="nb-NO" dirty="0"/>
              <a:t>Critical </a:t>
            </a:r>
            <a:r>
              <a:rPr lang="nb-NO" dirty="0" err="1"/>
              <a:t>model</a:t>
            </a:r>
            <a:r>
              <a:rPr lang="nb-NO" dirty="0"/>
              <a:t> is </a:t>
            </a:r>
            <a:r>
              <a:rPr lang="nb-NO" dirty="0" err="1"/>
              <a:t>based</a:t>
            </a:r>
            <a:r>
              <a:rPr lang="nb-NO" dirty="0"/>
              <a:t> </a:t>
            </a:r>
            <a:r>
              <a:rPr lang="nb-NO" dirty="0" err="1"/>
              <a:t>mostly</a:t>
            </a:r>
            <a:r>
              <a:rPr lang="nb-NO" dirty="0"/>
              <a:t> </a:t>
            </a:r>
            <a:r>
              <a:rPr lang="nb-NO" dirty="0" err="1"/>
              <a:t>on</a:t>
            </a:r>
            <a:r>
              <a:rPr lang="nb-NO" dirty="0"/>
              <a:t> </a:t>
            </a:r>
            <a:r>
              <a:rPr lang="nb-NO" dirty="0" err="1"/>
              <a:t>the</a:t>
            </a:r>
            <a:r>
              <a:rPr lang="nb-NO" dirty="0"/>
              <a:t> </a:t>
            </a:r>
            <a:r>
              <a:rPr lang="nb-NO" dirty="0" err="1"/>
              <a:t>direction</a:t>
            </a:r>
            <a:r>
              <a:rPr lang="nb-NO" dirty="0"/>
              <a:t> </a:t>
            </a:r>
            <a:r>
              <a:rPr lang="nb-NO" dirty="0" err="1"/>
              <a:t>of</a:t>
            </a:r>
            <a:r>
              <a:rPr lang="nb-NO" dirty="0"/>
              <a:t> </a:t>
            </a:r>
            <a:r>
              <a:rPr lang="nb-NO" dirty="0" err="1"/>
              <a:t>its</a:t>
            </a:r>
            <a:r>
              <a:rPr lang="nb-NO" dirty="0"/>
              <a:t> </a:t>
            </a:r>
            <a:r>
              <a:rPr lang="nb-NO" dirty="0" err="1"/>
              <a:t>information</a:t>
            </a:r>
            <a:r>
              <a:rPr lang="nb-NO" dirty="0"/>
              <a:t> and </a:t>
            </a:r>
            <a:r>
              <a:rPr lang="nb-NO" dirty="0" err="1"/>
              <a:t>its</a:t>
            </a:r>
            <a:r>
              <a:rPr lang="nb-NO" dirty="0"/>
              <a:t> </a:t>
            </a:r>
            <a:r>
              <a:rPr lang="nb-NO" dirty="0" err="1"/>
              <a:t>prospective</a:t>
            </a:r>
            <a:r>
              <a:rPr lang="nb-NO" dirty="0"/>
              <a:t> </a:t>
            </a:r>
            <a:r>
              <a:rPr lang="nb-NO" dirty="0" err="1"/>
              <a:t>users</a:t>
            </a:r>
            <a:r>
              <a:rPr lang="nb-NO" dirty="0"/>
              <a:t>  By </a:t>
            </a:r>
            <a:r>
              <a:rPr lang="nb-NO" dirty="0" err="1"/>
              <a:t>concentrating</a:t>
            </a:r>
            <a:r>
              <a:rPr lang="nb-NO" dirty="0"/>
              <a:t> </a:t>
            </a:r>
            <a:r>
              <a:rPr lang="nb-NO" dirty="0" err="1"/>
              <a:t>on</a:t>
            </a:r>
            <a:r>
              <a:rPr lang="nb-NO" dirty="0"/>
              <a:t> </a:t>
            </a:r>
            <a:r>
              <a:rPr lang="nb-NO" dirty="0" err="1"/>
              <a:t>the</a:t>
            </a:r>
            <a:r>
              <a:rPr lang="nb-NO" dirty="0"/>
              <a:t> </a:t>
            </a:r>
            <a:r>
              <a:rPr lang="nb-NO" dirty="0" err="1"/>
              <a:t>important</a:t>
            </a:r>
            <a:r>
              <a:rPr lang="nb-NO" dirty="0"/>
              <a:t> </a:t>
            </a:r>
            <a:r>
              <a:rPr lang="nb-NO" dirty="0" err="1"/>
              <a:t>aspect</a:t>
            </a:r>
            <a:r>
              <a:rPr lang="nb-NO" dirty="0"/>
              <a:t> </a:t>
            </a:r>
            <a:r>
              <a:rPr lang="nb-NO" dirty="0" err="1"/>
              <a:t>of</a:t>
            </a:r>
            <a:r>
              <a:rPr lang="nb-NO" dirty="0"/>
              <a:t> data,  </a:t>
            </a:r>
            <a:r>
              <a:rPr lang="nb-NO" dirty="0" err="1"/>
              <a:t>the</a:t>
            </a:r>
            <a:r>
              <a:rPr lang="nb-NO" dirty="0"/>
              <a:t> </a:t>
            </a:r>
            <a:r>
              <a:rPr lang="nb-NO" dirty="0" err="1"/>
              <a:t>weakest</a:t>
            </a:r>
            <a:r>
              <a:rPr lang="nb-NO" dirty="0"/>
              <a:t> </a:t>
            </a:r>
            <a:r>
              <a:rPr lang="nb-NO" dirty="0" err="1"/>
              <a:t>feature</a:t>
            </a:r>
            <a:r>
              <a:rPr lang="nb-NO" dirty="0"/>
              <a:t> </a:t>
            </a:r>
            <a:r>
              <a:rPr lang="nb-NO" dirty="0" err="1"/>
              <a:t>of</a:t>
            </a:r>
            <a:r>
              <a:rPr lang="nb-NO" dirty="0"/>
              <a:t> </a:t>
            </a:r>
            <a:r>
              <a:rPr lang="nb-NO" dirty="0" err="1"/>
              <a:t>governance</a:t>
            </a:r>
            <a:r>
              <a:rPr lang="nb-NO" dirty="0"/>
              <a:t> and </a:t>
            </a:r>
            <a:r>
              <a:rPr lang="nb-NO" dirty="0" err="1"/>
              <a:t>its</a:t>
            </a:r>
            <a:r>
              <a:rPr lang="nb-NO" dirty="0"/>
              <a:t> </a:t>
            </a:r>
            <a:r>
              <a:rPr lang="nb-NO" dirty="0" err="1"/>
              <a:t>decision-making</a:t>
            </a:r>
            <a:r>
              <a:rPr lang="nb-NO" dirty="0"/>
              <a:t> body. </a:t>
            </a:r>
          </a:p>
          <a:p>
            <a:r>
              <a:rPr lang="nb-NO" dirty="0"/>
              <a:t>This </a:t>
            </a:r>
            <a:r>
              <a:rPr lang="nb-NO" dirty="0" err="1"/>
              <a:t>model</a:t>
            </a:r>
            <a:r>
              <a:rPr lang="nb-NO" dirty="0"/>
              <a:t> </a:t>
            </a:r>
            <a:r>
              <a:rPr lang="nb-NO" dirty="0" err="1"/>
              <a:t>informs</a:t>
            </a:r>
            <a:r>
              <a:rPr lang="nb-NO" dirty="0"/>
              <a:t> </a:t>
            </a:r>
            <a:r>
              <a:rPr lang="nb-NO" dirty="0" err="1"/>
              <a:t>people</a:t>
            </a:r>
            <a:r>
              <a:rPr lang="nb-NO" dirty="0"/>
              <a:t> </a:t>
            </a:r>
            <a:r>
              <a:rPr lang="nb-NO" dirty="0" err="1"/>
              <a:t>about</a:t>
            </a:r>
            <a:r>
              <a:rPr lang="nb-NO" dirty="0"/>
              <a:t> </a:t>
            </a:r>
            <a:r>
              <a:rPr lang="nb-NO" dirty="0" err="1"/>
              <a:t>particular</a:t>
            </a:r>
            <a:r>
              <a:rPr lang="nb-NO" dirty="0"/>
              <a:t> </a:t>
            </a:r>
            <a:r>
              <a:rPr lang="nb-NO" dirty="0" err="1"/>
              <a:t>instances</a:t>
            </a:r>
            <a:r>
              <a:rPr lang="nb-NO" dirty="0"/>
              <a:t> </a:t>
            </a:r>
            <a:r>
              <a:rPr lang="nb-NO" dirty="0" err="1"/>
              <a:t>of</a:t>
            </a:r>
            <a:r>
              <a:rPr lang="nb-NO" dirty="0"/>
              <a:t> </a:t>
            </a:r>
            <a:r>
              <a:rPr lang="nb-NO" dirty="0" err="1"/>
              <a:t>political</a:t>
            </a:r>
            <a:r>
              <a:rPr lang="nb-NO" dirty="0"/>
              <a:t> </a:t>
            </a:r>
            <a:r>
              <a:rPr lang="nb-NO" dirty="0" err="1"/>
              <a:t>failure</a:t>
            </a:r>
            <a:r>
              <a:rPr lang="nb-NO" dirty="0"/>
              <a:t> and </a:t>
            </a:r>
            <a:r>
              <a:rPr lang="nb-NO" dirty="0" err="1"/>
              <a:t>improper</a:t>
            </a:r>
            <a:r>
              <a:rPr lang="nb-NO" dirty="0"/>
              <a:t> </a:t>
            </a:r>
            <a:r>
              <a:rPr lang="nb-NO" dirty="0" err="1"/>
              <a:t>governance</a:t>
            </a:r>
            <a:r>
              <a:rPr lang="nb-NO" dirty="0"/>
              <a:t>. </a:t>
            </a:r>
          </a:p>
          <a:p>
            <a:r>
              <a:rPr lang="nb-NO" dirty="0"/>
              <a:t> </a:t>
            </a:r>
            <a:r>
              <a:rPr lang="nb-NO" dirty="0" err="1"/>
              <a:t>While</a:t>
            </a:r>
            <a:r>
              <a:rPr lang="nb-NO" dirty="0"/>
              <a:t> </a:t>
            </a:r>
            <a:r>
              <a:rPr lang="nb-NO" dirty="0" err="1"/>
              <a:t>fuelling</a:t>
            </a:r>
            <a:r>
              <a:rPr lang="nb-NO" dirty="0"/>
              <a:t> </a:t>
            </a:r>
            <a:r>
              <a:rPr lang="nb-NO" dirty="0" err="1"/>
              <a:t>public</a:t>
            </a:r>
            <a:r>
              <a:rPr lang="nb-NO" dirty="0"/>
              <a:t> </a:t>
            </a:r>
            <a:r>
              <a:rPr lang="nb-NO" dirty="0" err="1"/>
              <a:t>strife</a:t>
            </a:r>
            <a:r>
              <a:rPr lang="nb-NO" dirty="0"/>
              <a:t>, </a:t>
            </a:r>
            <a:r>
              <a:rPr lang="nb-NO" dirty="0" err="1"/>
              <a:t>this</a:t>
            </a:r>
            <a:r>
              <a:rPr lang="nb-NO" dirty="0"/>
              <a:t> system </a:t>
            </a:r>
            <a:r>
              <a:rPr lang="nb-NO" dirty="0" err="1"/>
              <a:t>puts</a:t>
            </a:r>
            <a:r>
              <a:rPr lang="nb-NO" dirty="0"/>
              <a:t> </a:t>
            </a:r>
            <a:r>
              <a:rPr lang="nb-NO" dirty="0" err="1"/>
              <a:t>pressure</a:t>
            </a:r>
            <a:r>
              <a:rPr lang="nb-NO" dirty="0"/>
              <a:t> </a:t>
            </a:r>
            <a:r>
              <a:rPr lang="nb-NO" dirty="0" err="1"/>
              <a:t>on</a:t>
            </a:r>
            <a:r>
              <a:rPr lang="nb-NO" dirty="0"/>
              <a:t> </a:t>
            </a:r>
            <a:r>
              <a:rPr lang="nb-NO" dirty="0" err="1"/>
              <a:t>the</a:t>
            </a:r>
            <a:r>
              <a:rPr lang="nb-NO" dirty="0"/>
              <a:t> </a:t>
            </a:r>
            <a:r>
              <a:rPr lang="nb-NO" dirty="0" err="1"/>
              <a:t>responsible</a:t>
            </a:r>
            <a:r>
              <a:rPr lang="nb-NO" dirty="0"/>
              <a:t> </a:t>
            </a:r>
            <a:r>
              <a:rPr lang="nb-NO" dirty="0" err="1"/>
              <a:t>government</a:t>
            </a:r>
            <a:r>
              <a:rPr lang="nb-NO" dirty="0"/>
              <a:t> </a:t>
            </a:r>
            <a:r>
              <a:rPr lang="nb-NO" dirty="0" err="1"/>
              <a:t>officials</a:t>
            </a:r>
            <a:r>
              <a:rPr lang="nb-NO" dirty="0"/>
              <a:t> and </a:t>
            </a:r>
            <a:r>
              <a:rPr lang="nb-NO" dirty="0" err="1"/>
              <a:t>bodies</a:t>
            </a:r>
            <a:r>
              <a:rPr lang="nb-NO" dirty="0"/>
              <a:t> to </a:t>
            </a:r>
            <a:r>
              <a:rPr lang="nb-NO" dirty="0" err="1"/>
              <a:t>take</a:t>
            </a:r>
            <a:r>
              <a:rPr lang="nb-NO" dirty="0"/>
              <a:t> </a:t>
            </a:r>
            <a:r>
              <a:rPr lang="nb-NO" dirty="0" err="1"/>
              <a:t>into</a:t>
            </a:r>
            <a:r>
              <a:rPr lang="nb-NO" dirty="0"/>
              <a:t> </a:t>
            </a:r>
            <a:r>
              <a:rPr lang="nb-NO" dirty="0" err="1"/>
              <a:t>consideration</a:t>
            </a:r>
            <a:r>
              <a:rPr lang="nb-NO" dirty="0"/>
              <a:t> </a:t>
            </a:r>
            <a:r>
              <a:rPr lang="nb-NO" dirty="0" err="1"/>
              <a:t>the</a:t>
            </a:r>
            <a:r>
              <a:rPr lang="nb-NO" dirty="0"/>
              <a:t> </a:t>
            </a:r>
            <a:r>
              <a:rPr lang="nb-NO" dirty="0" err="1"/>
              <a:t>concerns</a:t>
            </a:r>
            <a:r>
              <a:rPr lang="nb-NO" dirty="0"/>
              <a:t> and </a:t>
            </a:r>
            <a:r>
              <a:rPr lang="nb-NO" dirty="0" err="1"/>
              <a:t>the</a:t>
            </a:r>
            <a:r>
              <a:rPr lang="nb-NO" dirty="0"/>
              <a:t> opinions </a:t>
            </a:r>
            <a:r>
              <a:rPr lang="nb-NO" dirty="0" err="1"/>
              <a:t>of</a:t>
            </a:r>
            <a:r>
              <a:rPr lang="nb-NO" dirty="0"/>
              <a:t> </a:t>
            </a:r>
            <a:r>
              <a:rPr lang="nb-NO" dirty="0" err="1"/>
              <a:t>citizens</a:t>
            </a:r>
            <a:r>
              <a:rPr lang="nb-NO" dirty="0"/>
              <a:t> </a:t>
            </a:r>
            <a:r>
              <a:rPr lang="nb-NO" dirty="0" err="1"/>
              <a:t>while</a:t>
            </a:r>
            <a:r>
              <a:rPr lang="nb-NO" dirty="0"/>
              <a:t> </a:t>
            </a:r>
            <a:r>
              <a:rPr lang="nb-NO" dirty="0" err="1"/>
              <a:t>making</a:t>
            </a:r>
            <a:r>
              <a:rPr lang="nb-NO" dirty="0"/>
              <a:t> </a:t>
            </a:r>
            <a:r>
              <a:rPr lang="nb-NO" dirty="0" err="1"/>
              <a:t>decisions</a:t>
            </a:r>
            <a:r>
              <a:rPr lang="nb-NO" dirty="0"/>
              <a:t> </a:t>
            </a:r>
          </a:p>
          <a:p>
            <a:pPr marL="0" indent="0">
              <a:buNone/>
            </a:pPr>
            <a:br>
              <a:rPr lang="nb-NO" dirty="0"/>
            </a:br>
            <a:endParaRPr lang="nb-NO" dirty="0"/>
          </a:p>
          <a:p>
            <a:pPr marL="0" indent="0">
              <a:buNone/>
            </a:pPr>
            <a:br>
              <a:rPr lang="nb-NO" dirty="0"/>
            </a:br>
            <a:br>
              <a:rPr lang="nb-NO" dirty="0"/>
            </a:b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4568427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Critical </a:t>
            </a:r>
            <a:r>
              <a:rPr lang="nb-NO" dirty="0" err="1"/>
              <a:t>flow</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b="1" i="1" u="sng" dirty="0"/>
              <a:t>Evaluation </a:t>
            </a:r>
            <a:r>
              <a:rPr lang="nb-NO" b="1" i="1" u="sng" dirty="0" err="1"/>
              <a:t>of</a:t>
            </a:r>
            <a:r>
              <a:rPr lang="nb-NO" b="1" i="1" u="sng" dirty="0"/>
              <a:t> </a:t>
            </a:r>
            <a:r>
              <a:rPr lang="nb-NO" b="1" i="1" u="sng" dirty="0" err="1"/>
              <a:t>critical</a:t>
            </a:r>
            <a:r>
              <a:rPr lang="nb-NO" b="1" i="1" u="sng" dirty="0"/>
              <a:t> </a:t>
            </a:r>
            <a:r>
              <a:rPr lang="nb-NO" b="1" i="1" u="sng" dirty="0" err="1"/>
              <a:t>flow</a:t>
            </a:r>
            <a:r>
              <a:rPr lang="nb-NO" b="1" i="1" u="sng" dirty="0"/>
              <a:t> </a:t>
            </a:r>
            <a:r>
              <a:rPr lang="nb-NO" b="1" i="1" u="sng" dirty="0" err="1"/>
              <a:t>model</a:t>
            </a:r>
            <a:r>
              <a:rPr lang="nb-NO" b="1" i="1" u="sng" dirty="0"/>
              <a:t> </a:t>
            </a:r>
            <a:endParaRPr lang="nb-NO" b="1" u="sng" dirty="0"/>
          </a:p>
          <a:p>
            <a:pPr marL="0" indent="0">
              <a:buNone/>
            </a:pPr>
            <a:r>
              <a:rPr lang="nb-NO" b="1" dirty="0" err="1"/>
              <a:t>Cons</a:t>
            </a:r>
            <a:r>
              <a:rPr lang="nb-NO" b="1" dirty="0"/>
              <a:t> :-</a:t>
            </a:r>
          </a:p>
          <a:p>
            <a:r>
              <a:rPr lang="nb-NO" dirty="0"/>
              <a:t>The </a:t>
            </a:r>
            <a:r>
              <a:rPr lang="nb-NO" dirty="0" err="1"/>
              <a:t>government</a:t>
            </a:r>
            <a:r>
              <a:rPr lang="nb-NO" dirty="0"/>
              <a:t> </a:t>
            </a:r>
            <a:r>
              <a:rPr lang="nb-NO" dirty="0" err="1"/>
              <a:t>itself</a:t>
            </a:r>
            <a:r>
              <a:rPr lang="nb-NO" dirty="0"/>
              <a:t> </a:t>
            </a:r>
            <a:r>
              <a:rPr lang="nb-NO" dirty="0" err="1"/>
              <a:t>may</a:t>
            </a:r>
            <a:r>
              <a:rPr lang="nb-NO" dirty="0"/>
              <a:t> have a </a:t>
            </a:r>
            <a:r>
              <a:rPr lang="nb-NO" dirty="0" err="1"/>
              <a:t>limited</a:t>
            </a:r>
            <a:r>
              <a:rPr lang="nb-NO" dirty="0"/>
              <a:t> </a:t>
            </a:r>
            <a:r>
              <a:rPr lang="nb-NO" dirty="0" err="1"/>
              <a:t>motivation</a:t>
            </a:r>
            <a:r>
              <a:rPr lang="nb-NO" dirty="0"/>
              <a:t>, and </a:t>
            </a:r>
            <a:r>
              <a:rPr lang="nb-NO" dirty="0" err="1"/>
              <a:t>attitudes</a:t>
            </a:r>
            <a:r>
              <a:rPr lang="nb-NO" dirty="0"/>
              <a:t> in </a:t>
            </a:r>
            <a:r>
              <a:rPr lang="nb-NO" dirty="0" err="1"/>
              <a:t>sharing</a:t>
            </a:r>
            <a:r>
              <a:rPr lang="nb-NO" dirty="0"/>
              <a:t> </a:t>
            </a:r>
            <a:r>
              <a:rPr lang="nb-NO" dirty="0" err="1"/>
              <a:t>such</a:t>
            </a:r>
            <a:r>
              <a:rPr lang="nb-NO" dirty="0"/>
              <a:t> </a:t>
            </a:r>
            <a:r>
              <a:rPr lang="nb-NO" dirty="0" err="1"/>
              <a:t>important</a:t>
            </a:r>
            <a:r>
              <a:rPr lang="nb-NO" dirty="0"/>
              <a:t> </a:t>
            </a:r>
            <a:r>
              <a:rPr lang="nb-NO" dirty="0" err="1"/>
              <a:t>information</a:t>
            </a:r>
            <a:r>
              <a:rPr lang="nb-NO" dirty="0"/>
              <a:t>. </a:t>
            </a:r>
          </a:p>
          <a:p>
            <a:r>
              <a:rPr lang="nb-NO" dirty="0"/>
              <a:t>The </a:t>
            </a:r>
            <a:r>
              <a:rPr lang="nb-NO" dirty="0" err="1"/>
              <a:t>only</a:t>
            </a:r>
            <a:r>
              <a:rPr lang="nb-NO" dirty="0"/>
              <a:t> </a:t>
            </a:r>
            <a:r>
              <a:rPr lang="nb-NO" dirty="0" err="1"/>
              <a:t>way</a:t>
            </a:r>
            <a:r>
              <a:rPr lang="nb-NO" dirty="0"/>
              <a:t> to </a:t>
            </a:r>
            <a:r>
              <a:rPr lang="nb-NO" dirty="0" err="1"/>
              <a:t>achieve</a:t>
            </a:r>
            <a:r>
              <a:rPr lang="nb-NO" dirty="0"/>
              <a:t> </a:t>
            </a:r>
            <a:r>
              <a:rPr lang="nb-NO" dirty="0" err="1"/>
              <a:t>such</a:t>
            </a:r>
            <a:r>
              <a:rPr lang="nb-NO" dirty="0"/>
              <a:t> a </a:t>
            </a:r>
            <a:r>
              <a:rPr lang="nb-NO" dirty="0" err="1"/>
              <a:t>model</a:t>
            </a:r>
            <a:r>
              <a:rPr lang="nb-NO" dirty="0"/>
              <a:t> is to </a:t>
            </a:r>
            <a:r>
              <a:rPr lang="nb-NO" dirty="0" err="1"/>
              <a:t>lay</a:t>
            </a:r>
            <a:r>
              <a:rPr lang="nb-NO" dirty="0"/>
              <a:t> </a:t>
            </a:r>
            <a:r>
              <a:rPr lang="nb-NO" dirty="0" err="1"/>
              <a:t>its</a:t>
            </a:r>
            <a:r>
              <a:rPr lang="nb-NO" dirty="0"/>
              <a:t> </a:t>
            </a:r>
            <a:r>
              <a:rPr lang="nb-NO" dirty="0" err="1"/>
              <a:t>implementation</a:t>
            </a:r>
            <a:r>
              <a:rPr lang="nb-NO" dirty="0"/>
              <a:t> </a:t>
            </a:r>
            <a:r>
              <a:rPr lang="nb-NO" dirty="0" err="1"/>
              <a:t>responsibility</a:t>
            </a:r>
            <a:r>
              <a:rPr lang="nb-NO" dirty="0"/>
              <a:t> to </a:t>
            </a:r>
            <a:r>
              <a:rPr lang="nb-NO" dirty="0" err="1"/>
              <a:t>civil</a:t>
            </a:r>
            <a:r>
              <a:rPr lang="nb-NO" dirty="0"/>
              <a:t> </a:t>
            </a:r>
            <a:r>
              <a:rPr lang="nb-NO" dirty="0" err="1"/>
              <a:t>societies</a:t>
            </a:r>
            <a:r>
              <a:rPr lang="nb-NO" dirty="0"/>
              <a:t> so as to have </a:t>
            </a:r>
            <a:r>
              <a:rPr lang="nb-NO" dirty="0" err="1"/>
              <a:t>efficient</a:t>
            </a:r>
            <a:r>
              <a:rPr lang="nb-NO" dirty="0"/>
              <a:t> </a:t>
            </a:r>
            <a:r>
              <a:rPr lang="nb-NO" dirty="0" err="1"/>
              <a:t>watch</a:t>
            </a:r>
            <a:r>
              <a:rPr lang="nb-NO" dirty="0"/>
              <a:t> </a:t>
            </a:r>
            <a:r>
              <a:rPr lang="nb-NO" dirty="0" err="1"/>
              <a:t>on</a:t>
            </a:r>
            <a:r>
              <a:rPr lang="nb-NO" dirty="0"/>
              <a:t> </a:t>
            </a:r>
            <a:r>
              <a:rPr lang="nb-NO" dirty="0" err="1"/>
              <a:t>government</a:t>
            </a:r>
            <a:r>
              <a:rPr lang="nb-NO" dirty="0"/>
              <a:t> </a:t>
            </a:r>
            <a:r>
              <a:rPr lang="nb-NO" dirty="0" err="1"/>
              <a:t>actions</a:t>
            </a:r>
            <a:r>
              <a:rPr lang="nb-NO" dirty="0"/>
              <a:t> and </a:t>
            </a:r>
            <a:r>
              <a:rPr lang="nb-NO" dirty="0" err="1"/>
              <a:t>policies</a:t>
            </a:r>
            <a:r>
              <a:rPr lang="nb-NO" dirty="0"/>
              <a:t> </a:t>
            </a:r>
          </a:p>
          <a:p>
            <a:r>
              <a:rPr lang="nb-NO" dirty="0"/>
              <a:t>The </a:t>
            </a:r>
            <a:r>
              <a:rPr lang="nb-NO" dirty="0" err="1"/>
              <a:t>model</a:t>
            </a:r>
            <a:r>
              <a:rPr lang="nb-NO" dirty="0"/>
              <a:t> </a:t>
            </a:r>
            <a:r>
              <a:rPr lang="nb-NO" dirty="0" err="1"/>
              <a:t>may</a:t>
            </a:r>
            <a:r>
              <a:rPr lang="nb-NO" dirty="0"/>
              <a:t> not </a:t>
            </a:r>
            <a:r>
              <a:rPr lang="nb-NO" dirty="0" err="1"/>
              <a:t>work</a:t>
            </a:r>
            <a:r>
              <a:rPr lang="nb-NO" dirty="0"/>
              <a:t> </a:t>
            </a:r>
            <a:r>
              <a:rPr lang="nb-NO" dirty="0" err="1"/>
              <a:t>properly</a:t>
            </a:r>
            <a:r>
              <a:rPr lang="nb-NO" dirty="0"/>
              <a:t> </a:t>
            </a:r>
            <a:r>
              <a:rPr lang="nb-NO" dirty="0" err="1"/>
              <a:t>on</a:t>
            </a:r>
            <a:r>
              <a:rPr lang="nb-NO" dirty="0"/>
              <a:t> </a:t>
            </a:r>
            <a:r>
              <a:rPr lang="nb-NO" dirty="0" err="1"/>
              <a:t>instances</a:t>
            </a:r>
            <a:r>
              <a:rPr lang="nb-NO" dirty="0"/>
              <a:t> </a:t>
            </a:r>
            <a:r>
              <a:rPr lang="nb-NO" dirty="0" err="1"/>
              <a:t>where</a:t>
            </a:r>
            <a:r>
              <a:rPr lang="nb-NO" dirty="0"/>
              <a:t> </a:t>
            </a:r>
            <a:r>
              <a:rPr lang="nb-NO" dirty="0" err="1"/>
              <a:t>the</a:t>
            </a:r>
            <a:r>
              <a:rPr lang="nb-NO" dirty="0"/>
              <a:t> </a:t>
            </a:r>
            <a:r>
              <a:rPr lang="nb-NO" dirty="0" err="1"/>
              <a:t>government</a:t>
            </a:r>
            <a:r>
              <a:rPr lang="nb-NO" dirty="0"/>
              <a:t> </a:t>
            </a:r>
            <a:r>
              <a:rPr lang="nb-NO" dirty="0" err="1"/>
              <a:t>bodies</a:t>
            </a:r>
            <a:r>
              <a:rPr lang="nb-NO" dirty="0"/>
              <a:t> do not </a:t>
            </a:r>
            <a:r>
              <a:rPr lang="nb-NO" dirty="0" err="1"/>
              <a:t>encourage</a:t>
            </a:r>
            <a:r>
              <a:rPr lang="nb-NO" dirty="0"/>
              <a:t> </a:t>
            </a:r>
            <a:r>
              <a:rPr lang="nb-NO" dirty="0" err="1"/>
              <a:t>public</a:t>
            </a:r>
            <a:r>
              <a:rPr lang="nb-NO" dirty="0"/>
              <a:t> </a:t>
            </a:r>
            <a:r>
              <a:rPr lang="nb-NO" dirty="0" err="1"/>
              <a:t>contributions</a:t>
            </a:r>
            <a:r>
              <a:rPr lang="nb-NO" dirty="0"/>
              <a:t> and </a:t>
            </a:r>
            <a:r>
              <a:rPr lang="nb-NO" dirty="0" err="1"/>
              <a:t>criticize</a:t>
            </a:r>
            <a:r>
              <a:rPr lang="nb-NO" dirty="0"/>
              <a:t> all </a:t>
            </a:r>
            <a:r>
              <a:rPr lang="nb-NO" dirty="0" err="1"/>
              <a:t>information</a:t>
            </a:r>
            <a:r>
              <a:rPr lang="nb-NO" dirty="0"/>
              <a:t> </a:t>
            </a:r>
            <a:r>
              <a:rPr lang="nb-NO" dirty="0" err="1"/>
              <a:t>of</a:t>
            </a:r>
            <a:r>
              <a:rPr lang="nb-NO" dirty="0"/>
              <a:t> </a:t>
            </a:r>
            <a:r>
              <a:rPr lang="nb-NO" dirty="0" err="1"/>
              <a:t>critical</a:t>
            </a:r>
            <a:r>
              <a:rPr lang="nb-NO" dirty="0"/>
              <a:t> nature </a:t>
            </a:r>
          </a:p>
          <a:p>
            <a:r>
              <a:rPr lang="nb-NO" dirty="0" err="1"/>
              <a:t>Finally</a:t>
            </a:r>
            <a:r>
              <a:rPr lang="nb-NO" dirty="0"/>
              <a:t>, </a:t>
            </a:r>
            <a:r>
              <a:rPr lang="nb-NO" dirty="0" err="1"/>
              <a:t>the</a:t>
            </a:r>
            <a:r>
              <a:rPr lang="nb-NO" dirty="0"/>
              <a:t> </a:t>
            </a:r>
            <a:r>
              <a:rPr lang="nb-NO" dirty="0" err="1"/>
              <a:t>model</a:t>
            </a:r>
            <a:r>
              <a:rPr lang="nb-NO" dirty="0"/>
              <a:t> </a:t>
            </a:r>
            <a:r>
              <a:rPr lang="nb-NO" dirty="0" err="1"/>
              <a:t>will</a:t>
            </a:r>
            <a:r>
              <a:rPr lang="nb-NO" dirty="0"/>
              <a:t> </a:t>
            </a:r>
            <a:r>
              <a:rPr lang="nb-NO" dirty="0" err="1"/>
              <a:t>also</a:t>
            </a:r>
            <a:r>
              <a:rPr lang="nb-NO" dirty="0"/>
              <a:t> </a:t>
            </a:r>
            <a:r>
              <a:rPr lang="nb-NO" dirty="0" err="1"/>
              <a:t>fail</a:t>
            </a:r>
            <a:r>
              <a:rPr lang="nb-NO" dirty="0"/>
              <a:t> </a:t>
            </a:r>
            <a:r>
              <a:rPr lang="nb-NO" dirty="0" err="1"/>
              <a:t>where</a:t>
            </a:r>
            <a:r>
              <a:rPr lang="nb-NO" dirty="0"/>
              <a:t> </a:t>
            </a:r>
            <a:r>
              <a:rPr lang="nb-NO" dirty="0" err="1"/>
              <a:t>the</a:t>
            </a:r>
            <a:r>
              <a:rPr lang="nb-NO" dirty="0"/>
              <a:t> </a:t>
            </a:r>
            <a:r>
              <a:rPr lang="nb-NO" dirty="0" err="1"/>
              <a:t>government</a:t>
            </a:r>
            <a:r>
              <a:rPr lang="nb-NO" dirty="0"/>
              <a:t> </a:t>
            </a:r>
            <a:r>
              <a:rPr lang="nb-NO" dirty="0" err="1"/>
              <a:t>maintains</a:t>
            </a:r>
            <a:r>
              <a:rPr lang="nb-NO" dirty="0"/>
              <a:t> </a:t>
            </a:r>
            <a:r>
              <a:rPr lang="nb-NO" dirty="0" err="1"/>
              <a:t>tight</a:t>
            </a:r>
            <a:r>
              <a:rPr lang="nb-NO" dirty="0"/>
              <a:t> </a:t>
            </a:r>
            <a:r>
              <a:rPr lang="nb-NO" dirty="0" err="1"/>
              <a:t>control</a:t>
            </a:r>
            <a:r>
              <a:rPr lang="nb-NO" dirty="0"/>
              <a:t> over all </a:t>
            </a:r>
            <a:r>
              <a:rPr lang="nb-NO" dirty="0" err="1"/>
              <a:t>information</a:t>
            </a:r>
            <a:r>
              <a:rPr lang="nb-NO" dirty="0"/>
              <a:t> and </a:t>
            </a:r>
            <a:r>
              <a:rPr lang="nb-NO" dirty="0" err="1"/>
              <a:t>remains</a:t>
            </a:r>
            <a:r>
              <a:rPr lang="nb-NO" dirty="0"/>
              <a:t> </a:t>
            </a:r>
            <a:r>
              <a:rPr lang="nb-NO" dirty="0" err="1"/>
              <a:t>available</a:t>
            </a:r>
            <a:r>
              <a:rPr lang="nb-NO" dirty="0"/>
              <a:t> to </a:t>
            </a:r>
            <a:r>
              <a:rPr lang="nb-NO" dirty="0" err="1"/>
              <a:t>only</a:t>
            </a:r>
            <a:r>
              <a:rPr lang="nb-NO" dirty="0"/>
              <a:t> a </a:t>
            </a:r>
            <a:r>
              <a:rPr lang="nb-NO" dirty="0" err="1"/>
              <a:t>few</a:t>
            </a:r>
            <a:r>
              <a:rPr lang="nb-NO" dirty="0"/>
              <a:t> </a:t>
            </a:r>
            <a:r>
              <a:rPr lang="nb-NO" dirty="0" err="1"/>
              <a:t>top</a:t>
            </a:r>
            <a:r>
              <a:rPr lang="nb-NO" dirty="0"/>
              <a:t> </a:t>
            </a:r>
            <a:r>
              <a:rPr lang="nb-NO" dirty="0" err="1"/>
              <a:t>levels</a:t>
            </a:r>
            <a:r>
              <a:rPr lang="nb-NO" dirty="0"/>
              <a:t> </a:t>
            </a:r>
            <a:r>
              <a:rPr lang="nb-NO" dirty="0" err="1"/>
              <a:t>of</a:t>
            </a:r>
            <a:r>
              <a:rPr lang="nb-NO" dirty="0"/>
              <a:t> </a:t>
            </a:r>
            <a:r>
              <a:rPr lang="nb-NO" dirty="0" err="1"/>
              <a:t>the</a:t>
            </a:r>
            <a:r>
              <a:rPr lang="nb-NO" dirty="0"/>
              <a:t> </a:t>
            </a:r>
            <a:r>
              <a:rPr lang="nb-NO" dirty="0" err="1"/>
              <a:t>government</a:t>
            </a:r>
            <a:r>
              <a:rPr lang="nb-NO" dirty="0"/>
              <a:t>. </a:t>
            </a:r>
          </a:p>
          <a:p>
            <a:pPr marL="0" indent="0">
              <a:buNone/>
            </a:pPr>
            <a:br>
              <a:rPr lang="nb-NO" dirty="0"/>
            </a:br>
            <a:endParaRPr lang="nb-NO" dirty="0"/>
          </a:p>
          <a:p>
            <a:pPr marL="0" indent="0">
              <a:buNone/>
            </a:pPr>
            <a:br>
              <a:rPr lang="nb-NO" dirty="0"/>
            </a:br>
            <a:br>
              <a:rPr lang="nb-NO" dirty="0"/>
            </a:b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60230685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a:t>
            </a:r>
            <a:r>
              <a:rPr lang="en-US" dirty="0" err="1"/>
              <a:t>Comparitive</a:t>
            </a:r>
            <a:r>
              <a:rPr lang="en-US" dirty="0"/>
              <a:t> Analysis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941294" y="2333564"/>
            <a:ext cx="10869706" cy="13872600"/>
          </a:xfrm>
        </p:spPr>
        <p:txBody>
          <a:bodyPr/>
          <a:lstStyle/>
          <a:p>
            <a:pPr marL="0" indent="0">
              <a:buNone/>
            </a:pPr>
            <a:r>
              <a:rPr lang="en-US" b="1" dirty="0"/>
              <a:t>Principle:-</a:t>
            </a:r>
          </a:p>
          <a:p>
            <a:pPr marL="685800" indent="-685800"/>
            <a:r>
              <a:rPr lang="nb-NO" dirty="0" err="1"/>
              <a:t>Comparative</a:t>
            </a:r>
            <a:r>
              <a:rPr lang="nb-NO" dirty="0"/>
              <a:t> Analysis Model is </a:t>
            </a:r>
            <a:r>
              <a:rPr lang="nb-NO" dirty="0" err="1"/>
              <a:t>one</a:t>
            </a:r>
            <a:r>
              <a:rPr lang="nb-NO" dirty="0"/>
              <a:t> </a:t>
            </a:r>
            <a:r>
              <a:rPr lang="nb-NO" dirty="0" err="1"/>
              <a:t>of</a:t>
            </a:r>
            <a:r>
              <a:rPr lang="nb-NO" dirty="0"/>
              <a:t> </a:t>
            </a:r>
            <a:r>
              <a:rPr lang="nb-NO" dirty="0" err="1"/>
              <a:t>the</a:t>
            </a:r>
            <a:r>
              <a:rPr lang="nb-NO" dirty="0"/>
              <a:t> </a:t>
            </a:r>
            <a:r>
              <a:rPr lang="nb-NO" dirty="0" err="1"/>
              <a:t>least</a:t>
            </a:r>
            <a:r>
              <a:rPr lang="nb-NO" dirty="0"/>
              <a:t>-used </a:t>
            </a:r>
            <a:r>
              <a:rPr lang="nb-NO" dirty="0" err="1"/>
              <a:t>but</a:t>
            </a:r>
            <a:r>
              <a:rPr lang="nb-NO" dirty="0"/>
              <a:t> a </a:t>
            </a:r>
            <a:r>
              <a:rPr lang="nb-NO" dirty="0" err="1"/>
              <a:t>high</a:t>
            </a:r>
            <a:r>
              <a:rPr lang="nb-NO" dirty="0"/>
              <a:t> </a:t>
            </a:r>
            <a:r>
              <a:rPr lang="nb-NO" dirty="0" err="1"/>
              <a:t>potential</a:t>
            </a:r>
            <a:r>
              <a:rPr lang="nb-NO" dirty="0"/>
              <a:t> e-</a:t>
            </a:r>
            <a:r>
              <a:rPr lang="nb-NO" dirty="0" err="1"/>
              <a:t>governance</a:t>
            </a:r>
            <a:r>
              <a:rPr lang="nb-NO" dirty="0"/>
              <a:t> </a:t>
            </a:r>
            <a:r>
              <a:rPr lang="nb-NO" dirty="0" err="1"/>
              <a:t>model</a:t>
            </a:r>
            <a:r>
              <a:rPr lang="nb-NO" dirty="0"/>
              <a:t> for </a:t>
            </a:r>
            <a:r>
              <a:rPr lang="nb-NO" dirty="0" err="1"/>
              <a:t>developing</a:t>
            </a:r>
            <a:r>
              <a:rPr lang="nb-NO" dirty="0"/>
              <a:t> </a:t>
            </a:r>
            <a:r>
              <a:rPr lang="nb-NO" dirty="0" err="1"/>
              <a:t>countries</a:t>
            </a:r>
            <a:r>
              <a:rPr lang="nb-NO" dirty="0"/>
              <a:t>.</a:t>
            </a:r>
          </a:p>
          <a:p>
            <a:pPr marL="685800" indent="-685800"/>
            <a:r>
              <a:rPr lang="nb-NO" dirty="0"/>
              <a:t>The </a:t>
            </a:r>
            <a:r>
              <a:rPr lang="nb-NO" dirty="0" err="1"/>
              <a:t>model</a:t>
            </a:r>
            <a:r>
              <a:rPr lang="nb-NO" dirty="0"/>
              <a:t> </a:t>
            </a:r>
            <a:r>
              <a:rPr lang="nb-NO" dirty="0" err="1"/>
              <a:t>can</a:t>
            </a:r>
            <a:r>
              <a:rPr lang="nb-NO" dirty="0"/>
              <a:t> be used to </a:t>
            </a:r>
            <a:r>
              <a:rPr lang="nb-NO" dirty="0" err="1"/>
              <a:t>empower</a:t>
            </a:r>
            <a:r>
              <a:rPr lang="nb-NO" dirty="0"/>
              <a:t> </a:t>
            </a:r>
            <a:r>
              <a:rPr lang="nb-NO" dirty="0" err="1"/>
              <a:t>people</a:t>
            </a:r>
            <a:r>
              <a:rPr lang="nb-NO" dirty="0"/>
              <a:t> by </a:t>
            </a:r>
            <a:r>
              <a:rPr lang="nb-NO" dirty="0" err="1"/>
              <a:t>comparing</a:t>
            </a:r>
            <a:r>
              <a:rPr lang="nb-NO" dirty="0"/>
              <a:t> cases </a:t>
            </a:r>
            <a:r>
              <a:rPr lang="nb-NO" dirty="0" err="1"/>
              <a:t>of</a:t>
            </a:r>
            <a:r>
              <a:rPr lang="nb-NO" dirty="0"/>
              <a:t> bad </a:t>
            </a:r>
            <a:r>
              <a:rPr lang="nb-NO" dirty="0" err="1"/>
              <a:t>governance</a:t>
            </a:r>
            <a:r>
              <a:rPr lang="nb-NO" dirty="0"/>
              <a:t> </a:t>
            </a:r>
            <a:r>
              <a:rPr lang="nb-NO" dirty="0" err="1"/>
              <a:t>with</a:t>
            </a:r>
            <a:r>
              <a:rPr lang="nb-NO" dirty="0"/>
              <a:t> </a:t>
            </a:r>
            <a:r>
              <a:rPr lang="nb-NO" dirty="0" err="1"/>
              <a:t>those</a:t>
            </a:r>
            <a:r>
              <a:rPr lang="nb-NO" dirty="0"/>
              <a:t> </a:t>
            </a:r>
            <a:r>
              <a:rPr lang="nb-NO" dirty="0" err="1"/>
              <a:t>of</a:t>
            </a:r>
            <a:r>
              <a:rPr lang="nb-NO" dirty="0"/>
              <a:t> </a:t>
            </a:r>
            <a:r>
              <a:rPr lang="nb-NO" dirty="0" err="1"/>
              <a:t>good</a:t>
            </a:r>
            <a:r>
              <a:rPr lang="nb-NO" dirty="0"/>
              <a:t> </a:t>
            </a:r>
            <a:r>
              <a:rPr lang="nb-NO" dirty="0" err="1"/>
              <a:t>governance</a:t>
            </a:r>
            <a:r>
              <a:rPr lang="nb-NO" dirty="0"/>
              <a:t> and </a:t>
            </a:r>
            <a:r>
              <a:rPr lang="nb-NO" dirty="0" err="1"/>
              <a:t>identifying</a:t>
            </a:r>
            <a:r>
              <a:rPr lang="nb-NO" dirty="0"/>
              <a:t> </a:t>
            </a:r>
            <a:r>
              <a:rPr lang="nb-NO" dirty="0" err="1"/>
              <a:t>specific</a:t>
            </a:r>
            <a:r>
              <a:rPr lang="nb-NO" dirty="0"/>
              <a:t> </a:t>
            </a:r>
            <a:r>
              <a:rPr lang="nb-NO" dirty="0" err="1"/>
              <a:t>aspects</a:t>
            </a:r>
            <a:r>
              <a:rPr lang="nb-NO" dirty="0"/>
              <a:t> </a:t>
            </a:r>
            <a:r>
              <a:rPr lang="nb-NO" dirty="0" err="1"/>
              <a:t>of</a:t>
            </a:r>
            <a:r>
              <a:rPr lang="nb-NO" dirty="0"/>
              <a:t> bad </a:t>
            </a:r>
            <a:r>
              <a:rPr lang="nb-NO" dirty="0" err="1"/>
              <a:t>governance</a:t>
            </a:r>
            <a:r>
              <a:rPr lang="nb-NO" dirty="0"/>
              <a:t>, </a:t>
            </a:r>
            <a:r>
              <a:rPr lang="nb-NO" dirty="0" err="1"/>
              <a:t>the</a:t>
            </a:r>
            <a:r>
              <a:rPr lang="nb-NO" dirty="0"/>
              <a:t> </a:t>
            </a:r>
            <a:r>
              <a:rPr lang="nb-NO" dirty="0" err="1"/>
              <a:t>reasons</a:t>
            </a:r>
            <a:r>
              <a:rPr lang="nb-NO" dirty="0"/>
              <a:t> and </a:t>
            </a:r>
            <a:r>
              <a:rPr lang="nb-NO" dirty="0" err="1"/>
              <a:t>people</a:t>
            </a:r>
            <a:r>
              <a:rPr lang="nb-NO" dirty="0"/>
              <a:t> </a:t>
            </a:r>
            <a:r>
              <a:rPr lang="nb-NO" dirty="0" err="1"/>
              <a:t>behind</a:t>
            </a:r>
            <a:r>
              <a:rPr lang="nb-NO" dirty="0"/>
              <a:t> </a:t>
            </a:r>
            <a:r>
              <a:rPr lang="nb-NO" dirty="0" err="1"/>
              <a:t>them</a:t>
            </a:r>
            <a:r>
              <a:rPr lang="nb-NO" dirty="0"/>
              <a:t>, and </a:t>
            </a:r>
            <a:r>
              <a:rPr lang="nb-NO" dirty="0" err="1"/>
              <a:t>how</a:t>
            </a:r>
            <a:r>
              <a:rPr lang="nb-NO" dirty="0"/>
              <a:t> </a:t>
            </a:r>
            <a:r>
              <a:rPr lang="nb-NO" dirty="0" err="1"/>
              <a:t>the</a:t>
            </a:r>
            <a:r>
              <a:rPr lang="nb-NO" dirty="0"/>
              <a:t> </a:t>
            </a:r>
            <a:r>
              <a:rPr lang="nb-NO" dirty="0" err="1"/>
              <a:t>situation</a:t>
            </a:r>
            <a:r>
              <a:rPr lang="nb-NO" dirty="0"/>
              <a:t> </a:t>
            </a:r>
            <a:r>
              <a:rPr lang="nb-NO" dirty="0" err="1"/>
              <a:t>can</a:t>
            </a:r>
            <a:r>
              <a:rPr lang="nb-NO" dirty="0"/>
              <a:t> be </a:t>
            </a:r>
            <a:r>
              <a:rPr lang="nb-NO" dirty="0" err="1"/>
              <a:t>improved</a:t>
            </a:r>
            <a:r>
              <a:rPr lang="nb-NO" dirty="0"/>
              <a:t>.</a:t>
            </a:r>
          </a:p>
          <a:p>
            <a:pPr marL="685800" indent="-685800"/>
            <a:r>
              <a:rPr lang="nb-NO" dirty="0"/>
              <a:t>The </a:t>
            </a:r>
            <a:r>
              <a:rPr lang="nb-NO" dirty="0" err="1"/>
              <a:t>model</a:t>
            </a:r>
            <a:r>
              <a:rPr lang="nb-NO" dirty="0"/>
              <a:t> is </a:t>
            </a:r>
            <a:r>
              <a:rPr lang="nb-NO" dirty="0" err="1"/>
              <a:t>based</a:t>
            </a:r>
            <a:r>
              <a:rPr lang="nb-NO" dirty="0"/>
              <a:t> </a:t>
            </a:r>
            <a:r>
              <a:rPr lang="nb-NO" dirty="0" err="1"/>
              <a:t>on</a:t>
            </a:r>
            <a:r>
              <a:rPr lang="nb-NO" dirty="0"/>
              <a:t> </a:t>
            </a:r>
            <a:r>
              <a:rPr lang="nb-NO" dirty="0" err="1"/>
              <a:t>using</a:t>
            </a:r>
            <a:r>
              <a:rPr lang="nb-NO" dirty="0"/>
              <a:t> </a:t>
            </a:r>
            <a:r>
              <a:rPr lang="nb-NO" dirty="0" err="1"/>
              <a:t>immense</a:t>
            </a:r>
            <a:r>
              <a:rPr lang="nb-NO" dirty="0"/>
              <a:t> </a:t>
            </a:r>
            <a:r>
              <a:rPr lang="nb-NO" dirty="0" err="1"/>
              <a:t>capacity</a:t>
            </a:r>
            <a:r>
              <a:rPr lang="nb-NO" dirty="0"/>
              <a:t> </a:t>
            </a:r>
            <a:r>
              <a:rPr lang="nb-NO" dirty="0" err="1"/>
              <a:t>of</a:t>
            </a:r>
            <a:r>
              <a:rPr lang="nb-NO" dirty="0"/>
              <a:t> ICT and </a:t>
            </a:r>
            <a:r>
              <a:rPr lang="nb-NO" dirty="0" err="1"/>
              <a:t>social</a:t>
            </a:r>
            <a:r>
              <a:rPr lang="nb-NO" dirty="0"/>
              <a:t> media </a:t>
            </a:r>
            <a:r>
              <a:rPr lang="nb-NO" dirty="0" err="1"/>
              <a:t>tools</a:t>
            </a:r>
            <a:r>
              <a:rPr lang="nb-NO" dirty="0"/>
              <a:t> to </a:t>
            </a:r>
            <a:r>
              <a:rPr lang="nb-NO" dirty="0" err="1"/>
              <a:t>explore</a:t>
            </a:r>
            <a:r>
              <a:rPr lang="nb-NO" dirty="0"/>
              <a:t> given </a:t>
            </a:r>
            <a:r>
              <a:rPr lang="nb-NO" dirty="0" err="1"/>
              <a:t>information</a:t>
            </a:r>
            <a:r>
              <a:rPr lang="nb-NO" dirty="0"/>
              <a:t> </a:t>
            </a:r>
            <a:r>
              <a:rPr lang="nb-NO" dirty="0" err="1"/>
              <a:t>sets</a:t>
            </a:r>
            <a:r>
              <a:rPr lang="nb-NO" dirty="0"/>
              <a:t> </a:t>
            </a:r>
            <a:r>
              <a:rPr lang="nb-NO" dirty="0" err="1"/>
              <a:t>with</a:t>
            </a:r>
            <a:r>
              <a:rPr lang="nb-NO" dirty="0"/>
              <a:t> </a:t>
            </a:r>
            <a:r>
              <a:rPr lang="nb-NO" dirty="0" err="1"/>
              <a:t>comparable</a:t>
            </a:r>
            <a:r>
              <a:rPr lang="nb-NO" dirty="0"/>
              <a:t> </a:t>
            </a:r>
            <a:r>
              <a:rPr lang="nb-NO" dirty="0" err="1"/>
              <a:t>information</a:t>
            </a:r>
            <a:r>
              <a:rPr lang="nb-NO" dirty="0"/>
              <a:t> </a:t>
            </a:r>
            <a:r>
              <a:rPr lang="nb-NO" dirty="0" err="1"/>
              <a:t>available</a:t>
            </a:r>
            <a:r>
              <a:rPr lang="nb-NO" dirty="0"/>
              <a:t> in </a:t>
            </a:r>
            <a:r>
              <a:rPr lang="nb-NO" dirty="0" err="1"/>
              <a:t>the</a:t>
            </a:r>
            <a:r>
              <a:rPr lang="nb-NO" dirty="0"/>
              <a:t> </a:t>
            </a:r>
            <a:r>
              <a:rPr lang="nb-NO" dirty="0" err="1"/>
              <a:t>public</a:t>
            </a:r>
            <a:r>
              <a:rPr lang="nb-NO" dirty="0"/>
              <a:t> or private </a:t>
            </a:r>
            <a:r>
              <a:rPr lang="nb-NO" dirty="0" err="1"/>
              <a:t>domain</a:t>
            </a:r>
            <a:endParaRPr lang="en-US" b="1" dirty="0"/>
          </a:p>
        </p:txBody>
      </p:sp>
    </p:spTree>
    <p:extLst>
      <p:ext uri="{BB962C8B-B14F-4D97-AF65-F5344CB8AC3E}">
        <p14:creationId xmlns:p14="http://schemas.microsoft.com/office/powerpoint/2010/main" val="4270422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a:t>
            </a:r>
            <a:r>
              <a:rPr lang="en-US" dirty="0" err="1"/>
              <a:t>Comparitive</a:t>
            </a:r>
            <a:r>
              <a:rPr lang="en-US" dirty="0"/>
              <a:t> Analysis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941294" y="2333564"/>
            <a:ext cx="10869706" cy="13872600"/>
          </a:xfrm>
        </p:spPr>
        <p:txBody>
          <a:bodyPr/>
          <a:lstStyle/>
          <a:p>
            <a:pPr marL="0" indent="0">
              <a:buNone/>
            </a:pPr>
            <a:r>
              <a:rPr lang="en-US" b="1" dirty="0"/>
              <a:t>Principle:-</a:t>
            </a:r>
          </a:p>
          <a:p>
            <a:pPr marL="685800" indent="-685800"/>
            <a:r>
              <a:rPr lang="en-GB" dirty="0"/>
              <a:t>For instance, if a given amount of money can build 5 primary schools in District 'A'  in a country, then why does the same amount of money build only 2 schools in District 'B'?  Could this be because of corruption of officials and contractors involved, or siphoning of money for other things?  </a:t>
            </a:r>
          </a:p>
          <a:p>
            <a:pPr marL="685800" indent="-685800"/>
            <a:r>
              <a:rPr lang="en-GB" dirty="0"/>
              <a:t>The outcomes are strategic learnings and empowerment, and can lay the basis for possible action, </a:t>
            </a:r>
            <a:r>
              <a:rPr lang="en-GB" dirty="0" err="1"/>
              <a:t>eg</a:t>
            </a:r>
            <a:r>
              <a:rPr lang="en-GB" dirty="0"/>
              <a:t>: filing of right to information (RTI) to find where the money went.</a:t>
            </a:r>
          </a:p>
          <a:p>
            <a:pPr marL="685800" indent="-685800"/>
            <a:r>
              <a:rPr lang="nb-NO" dirty="0" err="1"/>
              <a:t>the</a:t>
            </a:r>
            <a:r>
              <a:rPr lang="nb-NO" dirty="0"/>
              <a:t> </a:t>
            </a:r>
            <a:r>
              <a:rPr lang="nb-NO" dirty="0" err="1"/>
              <a:t>model</a:t>
            </a:r>
            <a:r>
              <a:rPr lang="nb-NO" dirty="0"/>
              <a:t> </a:t>
            </a:r>
            <a:r>
              <a:rPr lang="nb-NO" dirty="0" err="1"/>
              <a:t>continuously</a:t>
            </a:r>
            <a:r>
              <a:rPr lang="nb-NO" dirty="0"/>
              <a:t> </a:t>
            </a:r>
            <a:r>
              <a:rPr lang="nb-NO" dirty="0" err="1"/>
              <a:t>assimilates</a:t>
            </a:r>
            <a:r>
              <a:rPr lang="nb-NO" dirty="0"/>
              <a:t> “best </a:t>
            </a:r>
            <a:r>
              <a:rPr lang="nb-NO" dirty="0" err="1"/>
              <a:t>practices</a:t>
            </a:r>
            <a:r>
              <a:rPr lang="nb-NO" dirty="0"/>
              <a:t>” in different areas </a:t>
            </a:r>
            <a:r>
              <a:rPr lang="nb-NO" dirty="0" err="1"/>
              <a:t>of</a:t>
            </a:r>
            <a:r>
              <a:rPr lang="nb-NO" dirty="0"/>
              <a:t> </a:t>
            </a:r>
            <a:r>
              <a:rPr lang="nb-NO" dirty="0" err="1"/>
              <a:t>governance</a:t>
            </a:r>
            <a:r>
              <a:rPr lang="nb-NO" dirty="0"/>
              <a:t> and </a:t>
            </a:r>
            <a:r>
              <a:rPr lang="nb-NO" dirty="0" err="1"/>
              <a:t>uses</a:t>
            </a:r>
            <a:r>
              <a:rPr lang="nb-NO" dirty="0"/>
              <a:t> </a:t>
            </a:r>
            <a:r>
              <a:rPr lang="nb-NO" dirty="0" err="1"/>
              <a:t>them</a:t>
            </a:r>
            <a:r>
              <a:rPr lang="nb-NO" dirty="0"/>
              <a:t> as </a:t>
            </a:r>
            <a:r>
              <a:rPr lang="nb-NO" dirty="0" err="1"/>
              <a:t>benchmark</a:t>
            </a:r>
            <a:r>
              <a:rPr lang="nb-NO" dirty="0"/>
              <a:t> to </a:t>
            </a:r>
            <a:r>
              <a:rPr lang="nb-NO" dirty="0" err="1"/>
              <a:t>evaluate</a:t>
            </a:r>
            <a:r>
              <a:rPr lang="nb-NO" dirty="0"/>
              <a:t> </a:t>
            </a:r>
            <a:r>
              <a:rPr lang="nb-NO" dirty="0" err="1"/>
              <a:t>other</a:t>
            </a:r>
            <a:r>
              <a:rPr lang="nb-NO" dirty="0"/>
              <a:t> </a:t>
            </a:r>
            <a:r>
              <a:rPr lang="nb-NO" dirty="0" err="1"/>
              <a:t>governance</a:t>
            </a:r>
            <a:r>
              <a:rPr lang="nb-NO" dirty="0"/>
              <a:t> </a:t>
            </a:r>
            <a:r>
              <a:rPr lang="nb-NO" dirty="0" err="1"/>
              <a:t>practices</a:t>
            </a:r>
            <a:r>
              <a:rPr lang="nb-NO" dirty="0"/>
              <a:t>. </a:t>
            </a:r>
            <a:endParaRPr lang="en-US" b="1"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566775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a:t>
            </a:r>
            <a:r>
              <a:rPr lang="en-US" dirty="0" err="1"/>
              <a:t>Comparitive</a:t>
            </a:r>
            <a:r>
              <a:rPr lang="en-US" dirty="0"/>
              <a:t> Analysis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941294" y="2333564"/>
            <a:ext cx="10869706" cy="13872600"/>
          </a:xfrm>
        </p:spPr>
        <p:txBody>
          <a:bodyPr/>
          <a:lstStyle/>
          <a:p>
            <a:pPr marL="0" indent="0">
              <a:buNone/>
            </a:pPr>
            <a:r>
              <a:rPr lang="en-US" b="1" dirty="0"/>
              <a:t>Principle:-</a:t>
            </a:r>
          </a:p>
          <a:p>
            <a:pPr marL="685800" indent="-685800"/>
            <a:r>
              <a:rPr lang="nb-NO" dirty="0"/>
              <a:t>It </a:t>
            </a:r>
            <a:r>
              <a:rPr lang="nb-NO" dirty="0" err="1"/>
              <a:t>then</a:t>
            </a:r>
            <a:r>
              <a:rPr lang="nb-NO" dirty="0"/>
              <a:t> </a:t>
            </a:r>
            <a:r>
              <a:rPr lang="nb-NO" dirty="0" err="1"/>
              <a:t>uses</a:t>
            </a:r>
            <a:r>
              <a:rPr lang="nb-NO" dirty="0"/>
              <a:t> </a:t>
            </a:r>
            <a:r>
              <a:rPr lang="nb-NO" dirty="0" err="1"/>
              <a:t>the</a:t>
            </a:r>
            <a:r>
              <a:rPr lang="nb-NO" dirty="0"/>
              <a:t> </a:t>
            </a:r>
            <a:r>
              <a:rPr lang="nb-NO" dirty="0" err="1"/>
              <a:t>result</a:t>
            </a:r>
            <a:r>
              <a:rPr lang="nb-NO" dirty="0"/>
              <a:t> to </a:t>
            </a:r>
            <a:r>
              <a:rPr lang="nb-NO" dirty="0" err="1"/>
              <a:t>advocate</a:t>
            </a:r>
            <a:r>
              <a:rPr lang="nb-NO" dirty="0"/>
              <a:t> positive </a:t>
            </a:r>
            <a:r>
              <a:rPr lang="nb-NO" dirty="0" err="1"/>
              <a:t>changes</a:t>
            </a:r>
            <a:r>
              <a:rPr lang="nb-NO" dirty="0"/>
              <a:t> or to </a:t>
            </a:r>
            <a:r>
              <a:rPr lang="nb-NO" dirty="0" err="1"/>
              <a:t>influence</a:t>
            </a:r>
            <a:r>
              <a:rPr lang="nb-NO" dirty="0"/>
              <a:t> '</a:t>
            </a:r>
            <a:r>
              <a:rPr lang="nb-NO" dirty="0" err="1"/>
              <a:t>public</a:t>
            </a:r>
            <a:r>
              <a:rPr lang="nb-NO" dirty="0"/>
              <a:t>' opinion </a:t>
            </a:r>
            <a:r>
              <a:rPr lang="nb-NO" dirty="0" err="1"/>
              <a:t>on</a:t>
            </a:r>
            <a:r>
              <a:rPr lang="nb-NO" dirty="0"/>
              <a:t> </a:t>
            </a:r>
            <a:r>
              <a:rPr lang="nb-NO" dirty="0" err="1"/>
              <a:t>existing</a:t>
            </a:r>
            <a:r>
              <a:rPr lang="nb-NO" dirty="0"/>
              <a:t> </a:t>
            </a:r>
            <a:r>
              <a:rPr lang="nb-NO" dirty="0" err="1"/>
              <a:t>governance</a:t>
            </a:r>
            <a:r>
              <a:rPr lang="nb-NO" dirty="0"/>
              <a:t> </a:t>
            </a:r>
            <a:r>
              <a:rPr lang="nb-NO" dirty="0" err="1"/>
              <a:t>practices</a:t>
            </a:r>
            <a:r>
              <a:rPr lang="nb-NO" dirty="0"/>
              <a:t>. </a:t>
            </a:r>
          </a:p>
          <a:p>
            <a:pPr marL="685800" indent="-685800"/>
            <a:r>
              <a:rPr lang="nb-NO" dirty="0"/>
              <a:t>The </a:t>
            </a:r>
            <a:r>
              <a:rPr lang="nb-NO" dirty="0" err="1"/>
              <a:t>comparison</a:t>
            </a:r>
            <a:r>
              <a:rPr lang="nb-NO" dirty="0"/>
              <a:t> </a:t>
            </a:r>
            <a:r>
              <a:rPr lang="nb-NO" dirty="0" err="1"/>
              <a:t>could</a:t>
            </a:r>
            <a:r>
              <a:rPr lang="nb-NO" dirty="0"/>
              <a:t> be </a:t>
            </a:r>
            <a:r>
              <a:rPr lang="nb-NO" dirty="0" err="1"/>
              <a:t>made</a:t>
            </a:r>
            <a:r>
              <a:rPr lang="nb-NO" dirty="0"/>
              <a:t> over a time </a:t>
            </a:r>
            <a:r>
              <a:rPr lang="nb-NO" dirty="0" err="1"/>
              <a:t>scale</a:t>
            </a:r>
            <a:r>
              <a:rPr lang="nb-NO" dirty="0"/>
              <a:t> to </a:t>
            </a:r>
            <a:r>
              <a:rPr lang="nb-NO" dirty="0" err="1"/>
              <a:t>get</a:t>
            </a:r>
            <a:r>
              <a:rPr lang="nb-NO" dirty="0"/>
              <a:t> a snapshot </a:t>
            </a:r>
            <a:r>
              <a:rPr lang="nb-NO" dirty="0" err="1"/>
              <a:t>of</a:t>
            </a:r>
            <a:r>
              <a:rPr lang="nb-NO" dirty="0"/>
              <a:t> </a:t>
            </a:r>
            <a:r>
              <a:rPr lang="nb-NO" dirty="0" err="1"/>
              <a:t>the</a:t>
            </a:r>
            <a:r>
              <a:rPr lang="nb-NO" dirty="0"/>
              <a:t> </a:t>
            </a:r>
            <a:r>
              <a:rPr lang="nb-NO" dirty="0" err="1"/>
              <a:t>past</a:t>
            </a:r>
            <a:r>
              <a:rPr lang="nb-NO" dirty="0"/>
              <a:t> and </a:t>
            </a:r>
            <a:r>
              <a:rPr lang="nb-NO" dirty="0" err="1"/>
              <a:t>the</a:t>
            </a:r>
            <a:r>
              <a:rPr lang="nb-NO" dirty="0"/>
              <a:t> present </a:t>
            </a:r>
            <a:r>
              <a:rPr lang="nb-NO" dirty="0" err="1"/>
              <a:t>situation</a:t>
            </a:r>
            <a:r>
              <a:rPr lang="nb-NO" dirty="0"/>
              <a:t> or </a:t>
            </a:r>
            <a:r>
              <a:rPr lang="nb-NO" dirty="0" err="1"/>
              <a:t>could</a:t>
            </a:r>
            <a:r>
              <a:rPr lang="nb-NO" dirty="0"/>
              <a:t> be used to </a:t>
            </a:r>
            <a:r>
              <a:rPr lang="nb-NO" dirty="0" err="1"/>
              <a:t>compare</a:t>
            </a:r>
            <a:r>
              <a:rPr lang="nb-NO" dirty="0"/>
              <a:t> </a:t>
            </a:r>
            <a:r>
              <a:rPr lang="nb-NO" dirty="0" err="1"/>
              <a:t>the</a:t>
            </a:r>
            <a:r>
              <a:rPr lang="nb-NO" dirty="0"/>
              <a:t> </a:t>
            </a:r>
            <a:r>
              <a:rPr lang="nb-NO" dirty="0" err="1"/>
              <a:t>effectiveness</a:t>
            </a:r>
            <a:r>
              <a:rPr lang="nb-NO" dirty="0"/>
              <a:t> </a:t>
            </a:r>
            <a:r>
              <a:rPr lang="nb-NO" dirty="0" err="1"/>
              <a:t>of</a:t>
            </a:r>
            <a:r>
              <a:rPr lang="nb-NO" dirty="0"/>
              <a:t> an </a:t>
            </a:r>
            <a:r>
              <a:rPr lang="nb-NO" dirty="0" err="1"/>
              <a:t>intervention</a:t>
            </a:r>
            <a:r>
              <a:rPr lang="nb-NO" dirty="0"/>
              <a:t> by </a:t>
            </a:r>
            <a:r>
              <a:rPr lang="nb-NO" dirty="0" err="1"/>
              <a:t>comparing</a:t>
            </a:r>
            <a:r>
              <a:rPr lang="nb-NO" dirty="0"/>
              <a:t> </a:t>
            </a:r>
            <a:r>
              <a:rPr lang="nb-NO" dirty="0" err="1"/>
              <a:t>two</a:t>
            </a:r>
            <a:r>
              <a:rPr lang="nb-NO" dirty="0"/>
              <a:t> </a:t>
            </a:r>
            <a:r>
              <a:rPr lang="nb-NO" dirty="0" err="1"/>
              <a:t>similar</a:t>
            </a:r>
            <a:r>
              <a:rPr lang="nb-NO" dirty="0"/>
              <a:t> </a:t>
            </a:r>
            <a:r>
              <a:rPr lang="nb-NO" dirty="0" err="1"/>
              <a:t>situations</a:t>
            </a:r>
            <a:r>
              <a:rPr lang="nb-NO" dirty="0"/>
              <a:t>.</a:t>
            </a:r>
          </a:p>
          <a:p>
            <a:pPr marL="685800" indent="-685800"/>
            <a:r>
              <a:rPr lang="nb-NO" dirty="0"/>
              <a:t>The </a:t>
            </a:r>
            <a:r>
              <a:rPr lang="nb-NO" dirty="0" err="1"/>
              <a:t>strength</a:t>
            </a:r>
            <a:r>
              <a:rPr lang="nb-NO" dirty="0"/>
              <a:t> </a:t>
            </a:r>
            <a:r>
              <a:rPr lang="nb-NO" dirty="0" err="1"/>
              <a:t>of</a:t>
            </a:r>
            <a:r>
              <a:rPr lang="nb-NO" dirty="0"/>
              <a:t> </a:t>
            </a:r>
            <a:r>
              <a:rPr lang="nb-NO" dirty="0" err="1"/>
              <a:t>this</a:t>
            </a:r>
            <a:r>
              <a:rPr lang="nb-NO" dirty="0"/>
              <a:t> </a:t>
            </a:r>
            <a:r>
              <a:rPr lang="nb-NO" dirty="0" err="1"/>
              <a:t>model</a:t>
            </a:r>
            <a:r>
              <a:rPr lang="nb-NO" dirty="0"/>
              <a:t> lies in </a:t>
            </a:r>
            <a:r>
              <a:rPr lang="nb-NO" dirty="0" err="1"/>
              <a:t>the</a:t>
            </a:r>
            <a:r>
              <a:rPr lang="nb-NO" dirty="0"/>
              <a:t> </a:t>
            </a:r>
            <a:r>
              <a:rPr lang="nb-NO" dirty="0" err="1"/>
              <a:t>infinite</a:t>
            </a:r>
            <a:r>
              <a:rPr lang="nb-NO" dirty="0"/>
              <a:t> </a:t>
            </a:r>
            <a:r>
              <a:rPr lang="nb-NO" dirty="0" err="1"/>
              <a:t>capacity</a:t>
            </a:r>
            <a:r>
              <a:rPr lang="nb-NO" dirty="0"/>
              <a:t> </a:t>
            </a:r>
            <a:r>
              <a:rPr lang="nb-NO" dirty="0" err="1"/>
              <a:t>of</a:t>
            </a:r>
            <a:r>
              <a:rPr lang="nb-NO" dirty="0"/>
              <a:t> digital </a:t>
            </a:r>
            <a:r>
              <a:rPr lang="nb-NO" dirty="0" err="1"/>
              <a:t>networks</a:t>
            </a:r>
            <a:r>
              <a:rPr lang="nb-NO" dirty="0"/>
              <a:t> to store </a:t>
            </a:r>
            <a:r>
              <a:rPr lang="nb-NO" dirty="0" err="1"/>
              <a:t>varied</a:t>
            </a:r>
            <a:r>
              <a:rPr lang="nb-NO" dirty="0"/>
              <a:t> </a:t>
            </a:r>
            <a:r>
              <a:rPr lang="nb-NO" dirty="0" err="1"/>
              <a:t>information</a:t>
            </a:r>
            <a:r>
              <a:rPr lang="nb-NO" dirty="0"/>
              <a:t> and </a:t>
            </a:r>
            <a:r>
              <a:rPr lang="nb-NO" dirty="0" err="1"/>
              <a:t>retrieve</a:t>
            </a:r>
            <a:r>
              <a:rPr lang="nb-NO" dirty="0"/>
              <a:t> and </a:t>
            </a:r>
            <a:r>
              <a:rPr lang="nb-NO" dirty="0" err="1"/>
              <a:t>transmit</a:t>
            </a:r>
            <a:r>
              <a:rPr lang="nb-NO" dirty="0"/>
              <a:t> it </a:t>
            </a:r>
            <a:r>
              <a:rPr lang="nb-NO" dirty="0" err="1"/>
              <a:t>instantly</a:t>
            </a:r>
            <a:r>
              <a:rPr lang="nb-NO" dirty="0"/>
              <a:t> </a:t>
            </a:r>
            <a:r>
              <a:rPr lang="nb-NO" dirty="0" err="1"/>
              <a:t>across</a:t>
            </a:r>
            <a:r>
              <a:rPr lang="nb-NO" dirty="0"/>
              <a:t> all </a:t>
            </a:r>
            <a:r>
              <a:rPr lang="nb-NO" dirty="0" err="1"/>
              <a:t>geographical</a:t>
            </a:r>
            <a:r>
              <a:rPr lang="nb-NO" dirty="0"/>
              <a:t> and </a:t>
            </a:r>
            <a:r>
              <a:rPr lang="nb-NO" dirty="0" err="1"/>
              <a:t>hierarchical</a:t>
            </a:r>
            <a:r>
              <a:rPr lang="nb-NO" dirty="0"/>
              <a:t> </a:t>
            </a:r>
            <a:r>
              <a:rPr lang="nb-NO" dirty="0" err="1"/>
              <a:t>barriers</a:t>
            </a:r>
            <a:endParaRPr lang="en-US" b="1"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pic>
        <p:nvPicPr>
          <p:cNvPr id="6" name="Picture 5">
            <a:extLst>
              <a:ext uri="{FF2B5EF4-FFF2-40B4-BE49-F238E27FC236}">
                <a16:creationId xmlns:a16="http://schemas.microsoft.com/office/drawing/2014/main" id="{A9971AB3-BF09-6A4A-8711-00B019761491}"/>
              </a:ext>
            </a:extLst>
          </p:cNvPr>
          <p:cNvPicPr>
            <a:picLocks noChangeAspect="1"/>
          </p:cNvPicPr>
          <p:nvPr/>
        </p:nvPicPr>
        <p:blipFill>
          <a:blip r:embed="rId2"/>
          <a:stretch>
            <a:fillRect/>
          </a:stretch>
        </p:blipFill>
        <p:spPr>
          <a:xfrm>
            <a:off x="12243174" y="381560"/>
            <a:ext cx="8140700" cy="6477000"/>
          </a:xfrm>
          <a:prstGeom prst="rect">
            <a:avLst/>
          </a:prstGeom>
        </p:spPr>
      </p:pic>
    </p:spTree>
    <p:extLst>
      <p:ext uri="{BB962C8B-B14F-4D97-AF65-F5344CB8AC3E}">
        <p14:creationId xmlns:p14="http://schemas.microsoft.com/office/powerpoint/2010/main" val="133247234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a:t>
            </a:r>
            <a:r>
              <a:rPr lang="en-US" dirty="0" err="1"/>
              <a:t>Comparitive</a:t>
            </a:r>
            <a:r>
              <a:rPr lang="en-US" dirty="0"/>
              <a:t> Analysis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941294" y="2333564"/>
            <a:ext cx="10869706" cy="13872600"/>
          </a:xfrm>
        </p:spPr>
        <p:txBody>
          <a:bodyPr/>
          <a:lstStyle/>
          <a:p>
            <a:pPr marL="0" indent="0">
              <a:buNone/>
            </a:pPr>
            <a:r>
              <a:rPr lang="en-US" b="1" dirty="0"/>
              <a:t>Applications:-</a:t>
            </a:r>
            <a:endParaRPr lang="nb-NO" dirty="0"/>
          </a:p>
          <a:p>
            <a:r>
              <a:rPr lang="nb-NO" dirty="0"/>
              <a:t>Model </a:t>
            </a:r>
            <a:r>
              <a:rPr lang="nb-NO" dirty="0" err="1"/>
              <a:t>establishes</a:t>
            </a:r>
            <a:r>
              <a:rPr lang="nb-NO" dirty="0"/>
              <a:t> </a:t>
            </a:r>
            <a:r>
              <a:rPr lang="nb-NO" dirty="0" err="1"/>
              <a:t>the</a:t>
            </a:r>
            <a:r>
              <a:rPr lang="nb-NO" dirty="0"/>
              <a:t> </a:t>
            </a:r>
            <a:r>
              <a:rPr lang="nb-NO" dirty="0" err="1"/>
              <a:t>conditions</a:t>
            </a:r>
            <a:r>
              <a:rPr lang="nb-NO" dirty="0"/>
              <a:t> </a:t>
            </a:r>
            <a:r>
              <a:rPr lang="nb-NO" dirty="0" err="1"/>
              <a:t>of</a:t>
            </a:r>
            <a:r>
              <a:rPr lang="nb-NO" dirty="0"/>
              <a:t> prior </a:t>
            </a:r>
            <a:r>
              <a:rPr lang="nb-NO" dirty="0" err="1"/>
              <a:t>preference</a:t>
            </a:r>
            <a:r>
              <a:rPr lang="nb-NO" dirty="0"/>
              <a:t>, </a:t>
            </a:r>
            <a:r>
              <a:rPr lang="nb-NO" dirty="0" err="1"/>
              <a:t>particularly</a:t>
            </a:r>
            <a:r>
              <a:rPr lang="nb-NO" dirty="0"/>
              <a:t> in </a:t>
            </a:r>
            <a:r>
              <a:rPr lang="nb-NO" dirty="0" err="1"/>
              <a:t>the</a:t>
            </a:r>
            <a:r>
              <a:rPr lang="nb-NO" dirty="0"/>
              <a:t> case </a:t>
            </a:r>
            <a:r>
              <a:rPr lang="nb-NO" dirty="0" err="1"/>
              <a:t>of</a:t>
            </a:r>
            <a:r>
              <a:rPr lang="nb-NO" dirty="0"/>
              <a:t> legal or </a:t>
            </a:r>
            <a:r>
              <a:rPr lang="nb-NO" dirty="0" err="1"/>
              <a:t>judicial</a:t>
            </a:r>
            <a:r>
              <a:rPr lang="nb-NO" dirty="0"/>
              <a:t> </a:t>
            </a:r>
            <a:r>
              <a:rPr lang="nb-NO" dirty="0" err="1"/>
              <a:t>decision-making</a:t>
            </a:r>
            <a:r>
              <a:rPr lang="nb-NO" dirty="0"/>
              <a:t>, and </a:t>
            </a:r>
            <a:r>
              <a:rPr lang="nb-NO" dirty="0" err="1"/>
              <a:t>uses</a:t>
            </a:r>
            <a:r>
              <a:rPr lang="nb-NO" dirty="0"/>
              <a:t> it to </a:t>
            </a:r>
            <a:r>
              <a:rPr lang="nb-NO" dirty="0" err="1"/>
              <a:t>manipulate</a:t>
            </a:r>
            <a:r>
              <a:rPr lang="nb-NO" dirty="0"/>
              <a:t> </a:t>
            </a:r>
            <a:r>
              <a:rPr lang="nb-NO" dirty="0" err="1"/>
              <a:t>how</a:t>
            </a:r>
            <a:r>
              <a:rPr lang="nb-NO" dirty="0"/>
              <a:t> </a:t>
            </a:r>
            <a:r>
              <a:rPr lang="nb-NO" dirty="0" err="1"/>
              <a:t>decisions</a:t>
            </a:r>
            <a:r>
              <a:rPr lang="nb-NO" dirty="0"/>
              <a:t> </a:t>
            </a:r>
            <a:r>
              <a:rPr lang="nb-NO" dirty="0" err="1"/>
              <a:t>are</a:t>
            </a:r>
            <a:r>
              <a:rPr lang="nb-NO" dirty="0"/>
              <a:t> </a:t>
            </a:r>
            <a:r>
              <a:rPr lang="nb-NO" dirty="0" err="1"/>
              <a:t>made</a:t>
            </a:r>
            <a:r>
              <a:rPr lang="nb-NO" dirty="0"/>
              <a:t> in </a:t>
            </a:r>
            <a:r>
              <a:rPr lang="nb-NO" dirty="0" err="1"/>
              <a:t>the</a:t>
            </a:r>
            <a:r>
              <a:rPr lang="nb-NO" dirty="0"/>
              <a:t> </a:t>
            </a:r>
            <a:r>
              <a:rPr lang="nb-NO" dirty="0" err="1"/>
              <a:t>future</a:t>
            </a:r>
            <a:r>
              <a:rPr lang="nb-NO" dirty="0"/>
              <a:t>. (</a:t>
            </a:r>
            <a:r>
              <a:rPr lang="nb-NO" dirty="0" err="1"/>
              <a:t>example</a:t>
            </a:r>
            <a:r>
              <a:rPr lang="nb-NO" dirty="0"/>
              <a:t> for </a:t>
            </a:r>
            <a:r>
              <a:rPr lang="nb-NO" dirty="0" err="1"/>
              <a:t>resolving</a:t>
            </a:r>
            <a:r>
              <a:rPr lang="nb-NO" dirty="0"/>
              <a:t> patent-</a:t>
            </a:r>
            <a:r>
              <a:rPr lang="nb-NO" dirty="0" err="1"/>
              <a:t>related</a:t>
            </a:r>
            <a:r>
              <a:rPr lang="nb-NO" dirty="0"/>
              <a:t> </a:t>
            </a:r>
            <a:r>
              <a:rPr lang="nb-NO" dirty="0" err="1"/>
              <a:t>disputes</a:t>
            </a:r>
            <a:r>
              <a:rPr lang="nb-NO" dirty="0"/>
              <a:t>, </a:t>
            </a:r>
            <a:r>
              <a:rPr lang="nb-NO" dirty="0" err="1"/>
              <a:t>public</a:t>
            </a:r>
            <a:r>
              <a:rPr lang="nb-NO" dirty="0"/>
              <a:t> </a:t>
            </a:r>
            <a:r>
              <a:rPr lang="nb-NO" dirty="0" err="1"/>
              <a:t>goods</a:t>
            </a:r>
            <a:r>
              <a:rPr lang="nb-NO" dirty="0"/>
              <a:t> ,</a:t>
            </a:r>
            <a:r>
              <a:rPr lang="nb-NO" dirty="0" err="1"/>
              <a:t>ownership</a:t>
            </a:r>
            <a:r>
              <a:rPr lang="nb-NO" dirty="0"/>
              <a:t>, </a:t>
            </a:r>
            <a:r>
              <a:rPr lang="nb-NO" dirty="0" err="1"/>
              <a:t>rights</a:t>
            </a:r>
            <a:r>
              <a:rPr lang="nb-NO" dirty="0"/>
              <a:t>), and </a:t>
            </a:r>
            <a:r>
              <a:rPr lang="nb-NO" dirty="0" err="1"/>
              <a:t>use</a:t>
            </a:r>
            <a:r>
              <a:rPr lang="nb-NO" dirty="0"/>
              <a:t> it to </a:t>
            </a:r>
            <a:r>
              <a:rPr lang="nb-NO" dirty="0" err="1"/>
              <a:t>influence</a:t>
            </a:r>
            <a:r>
              <a:rPr lang="nb-NO" dirty="0"/>
              <a:t>/</a:t>
            </a:r>
            <a:r>
              <a:rPr lang="nb-NO" dirty="0" err="1"/>
              <a:t>advocate</a:t>
            </a:r>
            <a:r>
              <a:rPr lang="nb-NO" dirty="0"/>
              <a:t> </a:t>
            </a:r>
            <a:r>
              <a:rPr lang="nb-NO" dirty="0" err="1"/>
              <a:t>future</a:t>
            </a:r>
            <a:r>
              <a:rPr lang="nb-NO" dirty="0"/>
              <a:t> </a:t>
            </a:r>
            <a:r>
              <a:rPr lang="nb-NO" dirty="0" err="1"/>
              <a:t>decision-making</a:t>
            </a:r>
            <a:r>
              <a:rPr lang="nb-NO" dirty="0"/>
              <a:t>.</a:t>
            </a:r>
          </a:p>
          <a:p>
            <a:r>
              <a:rPr lang="nb-NO" dirty="0"/>
              <a:t>Used in </a:t>
            </a:r>
            <a:r>
              <a:rPr lang="nb-NO" dirty="0" err="1"/>
              <a:t>assessing</a:t>
            </a:r>
            <a:r>
              <a:rPr lang="nb-NO" dirty="0"/>
              <a:t> </a:t>
            </a:r>
            <a:r>
              <a:rPr lang="nb-NO" dirty="0" err="1"/>
              <a:t>the</a:t>
            </a:r>
            <a:r>
              <a:rPr lang="nb-NO" dirty="0"/>
              <a:t> </a:t>
            </a:r>
            <a:r>
              <a:rPr lang="nb-NO" dirty="0" err="1"/>
              <a:t>performance</a:t>
            </a:r>
            <a:r>
              <a:rPr lang="nb-NO" dirty="0"/>
              <a:t> </a:t>
            </a:r>
            <a:r>
              <a:rPr lang="nb-NO" dirty="0" err="1"/>
              <a:t>of</a:t>
            </a:r>
            <a:r>
              <a:rPr lang="nb-NO" dirty="0"/>
              <a:t> a </a:t>
            </a:r>
            <a:r>
              <a:rPr lang="nb-NO" dirty="0" err="1"/>
              <a:t>particular</a:t>
            </a:r>
            <a:r>
              <a:rPr lang="nb-NO" dirty="0"/>
              <a:t> </a:t>
            </a:r>
            <a:r>
              <a:rPr lang="nb-NO" dirty="0" err="1"/>
              <a:t>public</a:t>
            </a:r>
            <a:r>
              <a:rPr lang="nb-NO" dirty="0"/>
              <a:t> servant, </a:t>
            </a:r>
            <a:r>
              <a:rPr lang="nb-NO" dirty="0" err="1"/>
              <a:t>ministry</a:t>
            </a:r>
            <a:r>
              <a:rPr lang="nb-NO" dirty="0"/>
              <a:t> or </a:t>
            </a:r>
            <a:r>
              <a:rPr lang="nb-NO" dirty="0" err="1"/>
              <a:t>the</a:t>
            </a:r>
            <a:r>
              <a:rPr lang="nb-NO" dirty="0"/>
              <a:t> </a:t>
            </a:r>
            <a:r>
              <a:rPr lang="nb-NO" dirty="0" err="1"/>
              <a:t>government</a:t>
            </a:r>
            <a:r>
              <a:rPr lang="nb-NO" dirty="0"/>
              <a:t>. </a:t>
            </a:r>
          </a:p>
          <a:p>
            <a:r>
              <a:rPr lang="nb-NO" dirty="0"/>
              <a:t> </a:t>
            </a:r>
            <a:r>
              <a:rPr lang="nb-NO" dirty="0" err="1"/>
              <a:t>Enables</a:t>
            </a:r>
            <a:r>
              <a:rPr lang="nb-NO" dirty="0"/>
              <a:t> </a:t>
            </a:r>
            <a:r>
              <a:rPr lang="nb-NO" dirty="0" err="1"/>
              <a:t>making</a:t>
            </a:r>
            <a:r>
              <a:rPr lang="nb-NO" dirty="0"/>
              <a:t> </a:t>
            </a:r>
            <a:r>
              <a:rPr lang="nb-NO" dirty="0" err="1"/>
              <a:t>informed</a:t>
            </a:r>
            <a:r>
              <a:rPr lang="nb-NO" dirty="0"/>
              <a:t> </a:t>
            </a:r>
            <a:r>
              <a:rPr lang="nb-NO" dirty="0" err="1"/>
              <a:t>decisions</a:t>
            </a:r>
            <a:r>
              <a:rPr lang="nb-NO" dirty="0"/>
              <a:t> at all </a:t>
            </a:r>
            <a:r>
              <a:rPr lang="nb-NO" dirty="0" err="1"/>
              <a:t>government</a:t>
            </a:r>
            <a:r>
              <a:rPr lang="nb-NO" dirty="0"/>
              <a:t> </a:t>
            </a:r>
            <a:r>
              <a:rPr lang="nb-NO" dirty="0" err="1"/>
              <a:t>levels</a:t>
            </a:r>
            <a:r>
              <a:rPr lang="nb-NO" dirty="0"/>
              <a:t> by </a:t>
            </a:r>
            <a:r>
              <a:rPr lang="nb-NO" dirty="0" err="1"/>
              <a:t>empowering</a:t>
            </a:r>
            <a:r>
              <a:rPr lang="nb-NO" dirty="0"/>
              <a:t> </a:t>
            </a:r>
            <a:r>
              <a:rPr lang="nb-NO" dirty="0" err="1"/>
              <a:t>the</a:t>
            </a:r>
            <a:r>
              <a:rPr lang="nb-NO" dirty="0"/>
              <a:t> </a:t>
            </a:r>
            <a:r>
              <a:rPr lang="nb-NO" dirty="0" err="1"/>
              <a:t>background</a:t>
            </a:r>
            <a:r>
              <a:rPr lang="nb-NO" dirty="0"/>
              <a:t> to </a:t>
            </a:r>
            <a:r>
              <a:rPr lang="nb-NO" dirty="0" err="1"/>
              <a:t>know</a:t>
            </a:r>
            <a:r>
              <a:rPr lang="nb-NO" dirty="0"/>
              <a:t> </a:t>
            </a:r>
            <a:r>
              <a:rPr lang="nb-NO" dirty="0" err="1"/>
              <a:t>how</a:t>
            </a:r>
            <a:r>
              <a:rPr lang="nb-NO" dirty="0"/>
              <a:t> and </a:t>
            </a:r>
            <a:r>
              <a:rPr lang="nb-NO" dirty="0" err="1"/>
              <a:t>provide</a:t>
            </a:r>
            <a:r>
              <a:rPr lang="nb-NO" dirty="0"/>
              <a:t> a </a:t>
            </a:r>
            <a:r>
              <a:rPr lang="nb-NO" dirty="0" err="1"/>
              <a:t>justification</a:t>
            </a:r>
            <a:r>
              <a:rPr lang="nb-NO" dirty="0"/>
              <a:t> for </a:t>
            </a:r>
            <a:r>
              <a:rPr lang="nb-NO" dirty="0" err="1"/>
              <a:t>the</a:t>
            </a:r>
            <a:r>
              <a:rPr lang="nb-NO" dirty="0"/>
              <a:t> </a:t>
            </a:r>
            <a:r>
              <a:rPr lang="nb-NO" dirty="0" err="1"/>
              <a:t>future</a:t>
            </a:r>
            <a:r>
              <a:rPr lang="nb-NO" dirty="0"/>
              <a:t> </a:t>
            </a:r>
            <a:r>
              <a:rPr lang="nb-NO" dirty="0" err="1"/>
              <a:t>course</a:t>
            </a:r>
            <a:r>
              <a:rPr lang="nb-NO" dirty="0"/>
              <a:t> </a:t>
            </a:r>
            <a:r>
              <a:rPr lang="nb-NO" dirty="0" err="1"/>
              <a:t>of</a:t>
            </a:r>
            <a:r>
              <a:rPr lang="nb-NO" dirty="0"/>
              <a:t> action </a:t>
            </a:r>
          </a:p>
          <a:p>
            <a:pPr marL="0" indent="0">
              <a:buNone/>
            </a:pPr>
            <a:endParaRPr lang="en-US" b="1"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241965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a:t>
            </a:r>
            <a:r>
              <a:rPr lang="en-US" dirty="0" err="1"/>
              <a:t>Comparitive</a:t>
            </a:r>
            <a:r>
              <a:rPr lang="en-US" dirty="0"/>
              <a:t> Analysis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941294" y="2333564"/>
            <a:ext cx="10869706" cy="13872600"/>
          </a:xfrm>
        </p:spPr>
        <p:txBody>
          <a:bodyPr/>
          <a:lstStyle/>
          <a:p>
            <a:pPr marL="0" indent="0">
              <a:buNone/>
            </a:pPr>
            <a:r>
              <a:rPr lang="en-US" b="1" dirty="0"/>
              <a:t>Applications:-</a:t>
            </a:r>
            <a:endParaRPr lang="nb-NO" dirty="0"/>
          </a:p>
          <a:p>
            <a:r>
              <a:rPr lang="en-GB" dirty="0"/>
              <a:t>To learn from past policies and actions and derive learning lessons for future policy-making.</a:t>
            </a:r>
          </a:p>
          <a:p>
            <a:r>
              <a:rPr lang="en-GB" dirty="0"/>
              <a:t>To evaluate the effectiveness of the current policies and identify key learnings in terms of strengths and flaws in the policies.</a:t>
            </a:r>
          </a:p>
          <a:p>
            <a:pPr marL="0" indent="0">
              <a:buNone/>
            </a:pPr>
            <a:r>
              <a:rPr lang="en-GB" b="1" u="sng" dirty="0"/>
              <a:t>Evaluation of the model :- </a:t>
            </a:r>
          </a:p>
          <a:p>
            <a:pPr marL="0" indent="0">
              <a:buNone/>
            </a:pPr>
            <a:r>
              <a:rPr lang="en-GB" b="1" u="sng" dirty="0"/>
              <a:t>Pros:</a:t>
            </a:r>
          </a:p>
          <a:p>
            <a:r>
              <a:rPr lang="en-GB" dirty="0"/>
              <a:t>Developing countries could very effectively use this comparative model as ICT opens their access to the global and local knowledge products at a relatively low -cost. </a:t>
            </a:r>
          </a:p>
          <a:p>
            <a:r>
              <a:rPr lang="nb-NO" dirty="0"/>
              <a:t>Organizations </a:t>
            </a:r>
            <a:r>
              <a:rPr lang="nb-NO" dirty="0" err="1"/>
              <a:t>trusted</a:t>
            </a:r>
            <a:r>
              <a:rPr lang="nb-NO" dirty="0"/>
              <a:t> in </a:t>
            </a:r>
            <a:r>
              <a:rPr lang="nb-NO" dirty="0" err="1"/>
              <a:t>maintaining</a:t>
            </a:r>
            <a:r>
              <a:rPr lang="nb-NO" dirty="0"/>
              <a:t> </a:t>
            </a:r>
            <a:r>
              <a:rPr lang="nb-NO" dirty="0" err="1"/>
              <a:t>this</a:t>
            </a:r>
            <a:r>
              <a:rPr lang="nb-NO" dirty="0"/>
              <a:t> digital </a:t>
            </a:r>
            <a:r>
              <a:rPr lang="nb-NO" dirty="0" err="1"/>
              <a:t>platform</a:t>
            </a:r>
            <a:r>
              <a:rPr lang="nb-NO" dirty="0"/>
              <a:t> </a:t>
            </a:r>
            <a:r>
              <a:rPr lang="nb-NO" dirty="0" err="1"/>
              <a:t>may</a:t>
            </a:r>
            <a:r>
              <a:rPr lang="nb-NO" dirty="0"/>
              <a:t> </a:t>
            </a:r>
            <a:r>
              <a:rPr lang="nb-NO" dirty="0" err="1"/>
              <a:t>use</a:t>
            </a:r>
            <a:r>
              <a:rPr lang="nb-NO" dirty="0"/>
              <a:t> it to </a:t>
            </a:r>
            <a:r>
              <a:rPr lang="nb-NO" dirty="0" err="1"/>
              <a:t>track</a:t>
            </a:r>
            <a:r>
              <a:rPr lang="nb-NO" dirty="0"/>
              <a:t> </a:t>
            </a:r>
            <a:r>
              <a:rPr lang="nb-NO" dirty="0" err="1"/>
              <a:t>the</a:t>
            </a:r>
            <a:r>
              <a:rPr lang="nb-NO" dirty="0"/>
              <a:t> </a:t>
            </a:r>
            <a:r>
              <a:rPr lang="nb-NO" dirty="0" err="1"/>
              <a:t>performance</a:t>
            </a:r>
            <a:r>
              <a:rPr lang="nb-NO" dirty="0"/>
              <a:t> </a:t>
            </a:r>
            <a:r>
              <a:rPr lang="nb-NO" dirty="0" err="1"/>
              <a:t>of</a:t>
            </a:r>
            <a:r>
              <a:rPr lang="nb-NO" dirty="0"/>
              <a:t> </a:t>
            </a:r>
            <a:r>
              <a:rPr lang="nb-NO" dirty="0" err="1"/>
              <a:t>electoral</a:t>
            </a:r>
            <a:r>
              <a:rPr lang="nb-NO" dirty="0"/>
              <a:t> </a:t>
            </a:r>
            <a:r>
              <a:rPr lang="nb-NO" dirty="0" err="1"/>
              <a:t>candidates</a:t>
            </a:r>
            <a:r>
              <a:rPr lang="nb-NO" dirty="0"/>
              <a:t> and </a:t>
            </a:r>
            <a:r>
              <a:rPr lang="nb-NO" dirty="0" err="1"/>
              <a:t>share</a:t>
            </a:r>
            <a:r>
              <a:rPr lang="nb-NO" dirty="0"/>
              <a:t> </a:t>
            </a:r>
            <a:r>
              <a:rPr lang="nb-NO" dirty="0" err="1"/>
              <a:t>the</a:t>
            </a:r>
            <a:r>
              <a:rPr lang="nb-NO" dirty="0"/>
              <a:t> </a:t>
            </a:r>
            <a:r>
              <a:rPr lang="nb-NO" dirty="0" err="1"/>
              <a:t>records</a:t>
            </a:r>
            <a:r>
              <a:rPr lang="nb-NO" dirty="0"/>
              <a:t> in </a:t>
            </a:r>
            <a:r>
              <a:rPr lang="nb-NO" dirty="0" err="1"/>
              <a:t>their</a:t>
            </a:r>
            <a:r>
              <a:rPr lang="nb-NO" dirty="0"/>
              <a:t> </a:t>
            </a:r>
            <a:r>
              <a:rPr lang="nb-NO" dirty="0" err="1"/>
              <a:t>constituencies</a:t>
            </a:r>
            <a:r>
              <a:rPr lang="nb-NO" dirty="0"/>
              <a:t>. </a:t>
            </a:r>
          </a:p>
          <a:p>
            <a:endParaRPr lang="en-GB" dirty="0"/>
          </a:p>
          <a:p>
            <a:pPr marL="0" indent="0">
              <a:buNone/>
            </a:pPr>
            <a:r>
              <a:rPr lang="en-GB" dirty="0"/>
              <a:t> </a:t>
            </a:r>
          </a:p>
          <a:p>
            <a:pPr marL="0" indent="0">
              <a:buNone/>
            </a:pPr>
            <a:endParaRPr lang="en-GB" b="1" u="sng" dirty="0"/>
          </a:p>
          <a:p>
            <a:endParaRPr lang="nb-NO"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19672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a:t>
            </a:r>
            <a:r>
              <a:rPr lang="en-US" dirty="0" err="1"/>
              <a:t>Comparitive</a:t>
            </a:r>
            <a:r>
              <a:rPr lang="en-US" dirty="0"/>
              <a:t> Analysis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941294" y="2333564"/>
            <a:ext cx="10869706" cy="13872600"/>
          </a:xfrm>
        </p:spPr>
        <p:txBody>
          <a:bodyPr/>
          <a:lstStyle/>
          <a:p>
            <a:pPr marL="0" indent="0">
              <a:buNone/>
            </a:pPr>
            <a:r>
              <a:rPr lang="en-GB" b="1" u="sng" dirty="0"/>
              <a:t>Evaluation of the model :- </a:t>
            </a:r>
          </a:p>
          <a:p>
            <a:pPr marL="0" indent="0">
              <a:buNone/>
            </a:pPr>
            <a:r>
              <a:rPr lang="en-GB" b="1" u="sng" dirty="0"/>
              <a:t>Pros:</a:t>
            </a:r>
          </a:p>
          <a:p>
            <a:r>
              <a:rPr lang="en-GB" dirty="0"/>
              <a:t>Developing countries could very effectively use this comparative model as ICT opens their access to the global and local knowledge products at a relatively low -cost. </a:t>
            </a:r>
          </a:p>
          <a:p>
            <a:r>
              <a:rPr lang="nb-NO" dirty="0"/>
              <a:t>Organizations </a:t>
            </a:r>
            <a:r>
              <a:rPr lang="nb-NO" dirty="0" err="1"/>
              <a:t>trusted</a:t>
            </a:r>
            <a:r>
              <a:rPr lang="nb-NO" dirty="0"/>
              <a:t> in </a:t>
            </a:r>
            <a:r>
              <a:rPr lang="nb-NO" dirty="0" err="1"/>
              <a:t>maintaining</a:t>
            </a:r>
            <a:r>
              <a:rPr lang="nb-NO" dirty="0"/>
              <a:t> </a:t>
            </a:r>
            <a:r>
              <a:rPr lang="nb-NO" dirty="0" err="1"/>
              <a:t>this</a:t>
            </a:r>
            <a:r>
              <a:rPr lang="nb-NO" dirty="0"/>
              <a:t> digital </a:t>
            </a:r>
            <a:r>
              <a:rPr lang="nb-NO" dirty="0" err="1"/>
              <a:t>platform</a:t>
            </a:r>
            <a:r>
              <a:rPr lang="nb-NO" dirty="0"/>
              <a:t> </a:t>
            </a:r>
            <a:r>
              <a:rPr lang="nb-NO" dirty="0" err="1"/>
              <a:t>may</a:t>
            </a:r>
            <a:r>
              <a:rPr lang="nb-NO" dirty="0"/>
              <a:t> </a:t>
            </a:r>
            <a:r>
              <a:rPr lang="nb-NO" dirty="0" err="1"/>
              <a:t>use</a:t>
            </a:r>
            <a:r>
              <a:rPr lang="nb-NO" dirty="0"/>
              <a:t> it to </a:t>
            </a:r>
            <a:r>
              <a:rPr lang="nb-NO" dirty="0" err="1"/>
              <a:t>track</a:t>
            </a:r>
            <a:r>
              <a:rPr lang="nb-NO" dirty="0"/>
              <a:t> </a:t>
            </a:r>
            <a:r>
              <a:rPr lang="nb-NO" dirty="0" err="1"/>
              <a:t>the</a:t>
            </a:r>
            <a:r>
              <a:rPr lang="nb-NO" dirty="0"/>
              <a:t> </a:t>
            </a:r>
            <a:r>
              <a:rPr lang="nb-NO" dirty="0" err="1"/>
              <a:t>performance</a:t>
            </a:r>
            <a:r>
              <a:rPr lang="nb-NO" dirty="0"/>
              <a:t> </a:t>
            </a:r>
            <a:r>
              <a:rPr lang="nb-NO" dirty="0" err="1"/>
              <a:t>of</a:t>
            </a:r>
            <a:r>
              <a:rPr lang="nb-NO" dirty="0"/>
              <a:t> </a:t>
            </a:r>
            <a:r>
              <a:rPr lang="nb-NO" dirty="0" err="1"/>
              <a:t>electoral</a:t>
            </a:r>
            <a:r>
              <a:rPr lang="nb-NO" dirty="0"/>
              <a:t> </a:t>
            </a:r>
            <a:r>
              <a:rPr lang="nb-NO" dirty="0" err="1"/>
              <a:t>candidates</a:t>
            </a:r>
            <a:r>
              <a:rPr lang="nb-NO" dirty="0"/>
              <a:t> and </a:t>
            </a:r>
            <a:r>
              <a:rPr lang="nb-NO" dirty="0" err="1"/>
              <a:t>share</a:t>
            </a:r>
            <a:r>
              <a:rPr lang="nb-NO" dirty="0"/>
              <a:t> </a:t>
            </a:r>
            <a:r>
              <a:rPr lang="nb-NO" dirty="0" err="1"/>
              <a:t>the</a:t>
            </a:r>
            <a:r>
              <a:rPr lang="nb-NO" dirty="0"/>
              <a:t> </a:t>
            </a:r>
            <a:r>
              <a:rPr lang="nb-NO" dirty="0" err="1"/>
              <a:t>records</a:t>
            </a:r>
            <a:r>
              <a:rPr lang="nb-NO" dirty="0"/>
              <a:t> in </a:t>
            </a:r>
            <a:r>
              <a:rPr lang="nb-NO" dirty="0" err="1"/>
              <a:t>their</a:t>
            </a:r>
            <a:r>
              <a:rPr lang="nb-NO" dirty="0"/>
              <a:t> </a:t>
            </a:r>
            <a:r>
              <a:rPr lang="nb-NO" dirty="0" err="1"/>
              <a:t>constituencies</a:t>
            </a:r>
            <a:r>
              <a:rPr lang="nb-NO" dirty="0"/>
              <a:t>. </a:t>
            </a:r>
          </a:p>
          <a:p>
            <a:r>
              <a:rPr lang="nb-NO" dirty="0" err="1"/>
              <a:t>There</a:t>
            </a:r>
            <a:r>
              <a:rPr lang="nb-NO" dirty="0"/>
              <a:t> is a vast </a:t>
            </a:r>
            <a:r>
              <a:rPr lang="nb-NO" dirty="0" err="1"/>
              <a:t>scope</a:t>
            </a:r>
            <a:r>
              <a:rPr lang="nb-NO" dirty="0"/>
              <a:t> </a:t>
            </a:r>
            <a:r>
              <a:rPr lang="nb-NO" dirty="0" err="1"/>
              <a:t>of</a:t>
            </a:r>
            <a:r>
              <a:rPr lang="nb-NO" dirty="0"/>
              <a:t> </a:t>
            </a:r>
            <a:r>
              <a:rPr lang="nb-NO" dirty="0" err="1"/>
              <a:t>application</a:t>
            </a:r>
            <a:r>
              <a:rPr lang="nb-NO" dirty="0"/>
              <a:t> </a:t>
            </a:r>
            <a:r>
              <a:rPr lang="nb-NO" dirty="0" err="1"/>
              <a:t>of</a:t>
            </a:r>
            <a:r>
              <a:rPr lang="nb-NO" dirty="0"/>
              <a:t> </a:t>
            </a:r>
            <a:r>
              <a:rPr lang="nb-NO" dirty="0" err="1"/>
              <a:t>this</a:t>
            </a:r>
            <a:r>
              <a:rPr lang="nb-NO" dirty="0"/>
              <a:t> </a:t>
            </a:r>
            <a:r>
              <a:rPr lang="nb-NO" dirty="0" err="1"/>
              <a:t>model</a:t>
            </a:r>
            <a:r>
              <a:rPr lang="nb-NO" dirty="0"/>
              <a:t> for </a:t>
            </a:r>
            <a:r>
              <a:rPr lang="nb-NO" dirty="0" err="1"/>
              <a:t>judicial</a:t>
            </a:r>
            <a:r>
              <a:rPr lang="nb-NO" dirty="0"/>
              <a:t> </a:t>
            </a:r>
            <a:r>
              <a:rPr lang="nb-NO" dirty="0" err="1"/>
              <a:t>advocacy</a:t>
            </a:r>
            <a:r>
              <a:rPr lang="nb-NO" dirty="0"/>
              <a:t> as </a:t>
            </a:r>
            <a:r>
              <a:rPr lang="nb-NO" dirty="0" err="1"/>
              <a:t>landmark</a:t>
            </a:r>
            <a:r>
              <a:rPr lang="nb-NO" dirty="0"/>
              <a:t>/</a:t>
            </a:r>
            <a:r>
              <a:rPr lang="nb-NO" dirty="0" err="1"/>
              <a:t>key</a:t>
            </a:r>
            <a:r>
              <a:rPr lang="nb-NO" dirty="0"/>
              <a:t> </a:t>
            </a:r>
            <a:r>
              <a:rPr lang="nb-NO" dirty="0" err="1"/>
              <a:t>judgments</a:t>
            </a:r>
            <a:r>
              <a:rPr lang="nb-NO" dirty="0"/>
              <a:t> </a:t>
            </a:r>
            <a:r>
              <a:rPr lang="nb-NO" dirty="0" err="1"/>
              <a:t>of</a:t>
            </a:r>
            <a:r>
              <a:rPr lang="nb-NO" dirty="0"/>
              <a:t> </a:t>
            </a:r>
            <a:r>
              <a:rPr lang="nb-NO" dirty="0" err="1"/>
              <a:t>the</a:t>
            </a:r>
            <a:r>
              <a:rPr lang="nb-NO" dirty="0"/>
              <a:t> </a:t>
            </a:r>
            <a:r>
              <a:rPr lang="nb-NO" dirty="0" err="1"/>
              <a:t>past</a:t>
            </a:r>
            <a:r>
              <a:rPr lang="nb-NO" dirty="0"/>
              <a:t> </a:t>
            </a:r>
            <a:r>
              <a:rPr lang="nb-NO" dirty="0" err="1"/>
              <a:t>could</a:t>
            </a:r>
            <a:r>
              <a:rPr lang="nb-NO" dirty="0"/>
              <a:t> be used as </a:t>
            </a:r>
            <a:r>
              <a:rPr lang="nb-NO" dirty="0" err="1"/>
              <a:t>precedence</a:t>
            </a:r>
            <a:r>
              <a:rPr lang="nb-NO" dirty="0"/>
              <a:t> for </a:t>
            </a:r>
            <a:r>
              <a:rPr lang="nb-NO" dirty="0" err="1"/>
              <a:t>influencing</a:t>
            </a:r>
            <a:r>
              <a:rPr lang="nb-NO" dirty="0"/>
              <a:t> </a:t>
            </a:r>
            <a:r>
              <a:rPr lang="nb-NO" dirty="0" err="1"/>
              <a:t>future</a:t>
            </a:r>
            <a:r>
              <a:rPr lang="nb-NO" dirty="0"/>
              <a:t> </a:t>
            </a:r>
            <a:r>
              <a:rPr lang="nb-NO" dirty="0" err="1"/>
              <a:t>decision</a:t>
            </a:r>
            <a:r>
              <a:rPr lang="nb-NO" dirty="0"/>
              <a:t>- </a:t>
            </a:r>
            <a:r>
              <a:rPr lang="nb-NO" dirty="0" err="1"/>
              <a:t>making</a:t>
            </a:r>
            <a:r>
              <a:rPr lang="nb-NO" dirty="0"/>
              <a:t>. </a:t>
            </a:r>
            <a:endParaRPr lang="en-GB" b="1" u="sng" dirty="0"/>
          </a:p>
          <a:p>
            <a:endParaRPr lang="nb-NO"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150322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0"/>
            <a:ext cx="11811000" cy="2145300"/>
          </a:xfrm>
          <a:prstGeom prst="rect">
            <a:avLst/>
          </a:prstGeom>
        </p:spPr>
        <p:txBody>
          <a:bodyPr spcFirstLastPara="1" wrap="square" lIns="177725" tIns="177725" rIns="177725" bIns="177725" anchor="b" anchorCtr="0">
            <a:noAutofit/>
          </a:bodyPr>
          <a:lstStyle/>
          <a:p>
            <a:pPr marL="0" lvl="0" indent="0" algn="l" rtl="0">
              <a:spcBef>
                <a:spcPts val="0"/>
              </a:spcBef>
              <a:spcAft>
                <a:spcPts val="0"/>
              </a:spcAft>
              <a:buNone/>
            </a:pPr>
            <a:r>
              <a:rPr lang="en-GB" dirty="0"/>
              <a:t>			E-governance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685800" indent="-685800">
              <a:buFont typeface="Wingdings" pitchFamily="2" charset="2"/>
              <a:buChar char="Ø"/>
            </a:pPr>
            <a:r>
              <a:rPr lang="nb-NO" dirty="0"/>
              <a:t>de-</a:t>
            </a:r>
            <a:r>
              <a:rPr lang="nb-NO" dirty="0" err="1"/>
              <a:t>concentration</a:t>
            </a:r>
            <a:r>
              <a:rPr lang="nb-NO" dirty="0"/>
              <a:t> </a:t>
            </a:r>
            <a:r>
              <a:rPr lang="nb-NO" dirty="0" err="1"/>
              <a:t>of</a:t>
            </a:r>
            <a:r>
              <a:rPr lang="nb-NO" dirty="0"/>
              <a:t> </a:t>
            </a:r>
            <a:r>
              <a:rPr lang="nb-NO" dirty="0" err="1"/>
              <a:t>information</a:t>
            </a:r>
            <a:r>
              <a:rPr lang="nb-NO" dirty="0"/>
              <a:t> </a:t>
            </a:r>
            <a:r>
              <a:rPr lang="nb-NO" dirty="0" err="1"/>
              <a:t>across</a:t>
            </a:r>
            <a:r>
              <a:rPr lang="nb-NO" dirty="0"/>
              <a:t> </a:t>
            </a:r>
            <a:r>
              <a:rPr lang="nb-NO" dirty="0" err="1"/>
              <a:t>the</a:t>
            </a:r>
            <a:r>
              <a:rPr lang="nb-NO" dirty="0"/>
              <a:t> </a:t>
            </a:r>
            <a:r>
              <a:rPr lang="nb-NO" dirty="0" err="1"/>
              <a:t>entire</a:t>
            </a:r>
            <a:r>
              <a:rPr lang="nb-NO" dirty="0"/>
              <a:t> digital </a:t>
            </a:r>
            <a:r>
              <a:rPr lang="nb-NO" dirty="0" err="1"/>
              <a:t>network</a:t>
            </a:r>
            <a:r>
              <a:rPr lang="nb-NO" dirty="0"/>
              <a:t>, </a:t>
            </a:r>
            <a:r>
              <a:rPr lang="nb-NO" dirty="0" err="1"/>
              <a:t>connecting</a:t>
            </a:r>
            <a:r>
              <a:rPr lang="nb-NO" dirty="0"/>
              <a:t> all </a:t>
            </a:r>
            <a:r>
              <a:rPr lang="nb-NO" dirty="0" err="1"/>
              <a:t>sources</a:t>
            </a:r>
            <a:r>
              <a:rPr lang="nb-NO" dirty="0"/>
              <a:t> </a:t>
            </a:r>
            <a:r>
              <a:rPr lang="nb-NO" dirty="0" err="1"/>
              <a:t>of</a:t>
            </a:r>
            <a:r>
              <a:rPr lang="nb-NO" dirty="0"/>
              <a:t> </a:t>
            </a:r>
            <a:r>
              <a:rPr lang="nb-NO" dirty="0" err="1"/>
              <a:t>information</a:t>
            </a:r>
            <a:endParaRPr lang="nb-NO" dirty="0"/>
          </a:p>
          <a:p>
            <a:pPr marL="685800" indent="-685800">
              <a:buFont typeface="Wingdings" pitchFamily="2" charset="2"/>
              <a:buChar char="Ø"/>
            </a:pPr>
            <a:r>
              <a:rPr lang="nb-NO" dirty="0"/>
              <a:t>( </a:t>
            </a:r>
            <a:r>
              <a:rPr lang="nb-NO" dirty="0" err="1"/>
              <a:t>information</a:t>
            </a:r>
            <a:r>
              <a:rPr lang="nb-NO" dirty="0"/>
              <a:t> </a:t>
            </a:r>
            <a:r>
              <a:rPr lang="nb-NO" dirty="0" err="1"/>
              <a:t>does</a:t>
            </a:r>
            <a:r>
              <a:rPr lang="nb-NO" dirty="0"/>
              <a:t> not </a:t>
            </a:r>
            <a:r>
              <a:rPr lang="nb-NO" dirty="0" err="1"/>
              <a:t>reside</a:t>
            </a:r>
            <a:r>
              <a:rPr lang="nb-NO" dirty="0"/>
              <a:t> at </a:t>
            </a:r>
            <a:r>
              <a:rPr lang="nb-NO" dirty="0" err="1"/>
              <a:t>any</a:t>
            </a:r>
            <a:r>
              <a:rPr lang="nb-NO" dirty="0"/>
              <a:t> </a:t>
            </a:r>
            <a:r>
              <a:rPr lang="nb-NO" dirty="0" err="1"/>
              <a:t>one</a:t>
            </a:r>
            <a:r>
              <a:rPr lang="nb-NO" dirty="0"/>
              <a:t> </a:t>
            </a:r>
            <a:r>
              <a:rPr lang="nb-NO" dirty="0" err="1"/>
              <a:t>particular</a:t>
            </a:r>
            <a:r>
              <a:rPr lang="nb-NO" dirty="0"/>
              <a:t> node in </a:t>
            </a:r>
            <a:r>
              <a:rPr lang="nb-NO" dirty="0" err="1"/>
              <a:t>the</a:t>
            </a:r>
            <a:r>
              <a:rPr lang="nb-NO" dirty="0"/>
              <a:t> Digital </a:t>
            </a:r>
            <a:r>
              <a:rPr lang="nb-NO" dirty="0" err="1"/>
              <a:t>Governance</a:t>
            </a:r>
            <a:r>
              <a:rPr lang="nb-NO" dirty="0"/>
              <a:t> Models </a:t>
            </a:r>
            <a:r>
              <a:rPr lang="nb-NO" dirty="0" err="1"/>
              <a:t>but</a:t>
            </a:r>
            <a:r>
              <a:rPr lang="nb-NO" dirty="0"/>
              <a:t> </a:t>
            </a:r>
            <a:r>
              <a:rPr lang="nb-NO" dirty="0" err="1"/>
              <a:t>flows</a:t>
            </a:r>
            <a:r>
              <a:rPr lang="nb-NO" dirty="0"/>
              <a:t> </a:t>
            </a:r>
            <a:r>
              <a:rPr lang="nb-NO" dirty="0" err="1"/>
              <a:t>equally</a:t>
            </a:r>
            <a:r>
              <a:rPr lang="nb-NO" dirty="0"/>
              <a:t> </a:t>
            </a:r>
            <a:r>
              <a:rPr lang="nb-NO" dirty="0" err="1"/>
              <a:t>across</a:t>
            </a:r>
            <a:r>
              <a:rPr lang="nb-NO" dirty="0"/>
              <a:t> all </a:t>
            </a:r>
            <a:r>
              <a:rPr lang="nb-NO" dirty="0" err="1"/>
              <a:t>the</a:t>
            </a:r>
            <a:r>
              <a:rPr lang="nb-NO" dirty="0"/>
              <a:t> nodes)</a:t>
            </a:r>
          </a:p>
          <a:p>
            <a:pPr marL="685800" indent="-685800">
              <a:buFont typeface="Wingdings" pitchFamily="2" charset="2"/>
              <a:buChar char="Ø"/>
            </a:pPr>
            <a:r>
              <a:rPr lang="nb-NO" dirty="0"/>
              <a:t> </a:t>
            </a:r>
            <a:r>
              <a:rPr lang="nb-NO" dirty="0" err="1"/>
              <a:t>Hierarchy</a:t>
            </a:r>
            <a:r>
              <a:rPr lang="nb-NO" dirty="0"/>
              <a:t> is inherent in </a:t>
            </a:r>
            <a:r>
              <a:rPr lang="nb-NO" dirty="0" err="1"/>
              <a:t>the</a:t>
            </a:r>
            <a:r>
              <a:rPr lang="nb-NO" dirty="0"/>
              <a:t> </a:t>
            </a:r>
            <a:r>
              <a:rPr lang="nb-NO" dirty="0" err="1"/>
              <a:t>government</a:t>
            </a:r>
            <a:r>
              <a:rPr lang="nb-NO" dirty="0"/>
              <a:t> </a:t>
            </a:r>
            <a:r>
              <a:rPr lang="nb-NO" dirty="0" err="1"/>
              <a:t>departments</a:t>
            </a:r>
            <a:r>
              <a:rPr lang="nb-NO" dirty="0"/>
              <a:t>. </a:t>
            </a:r>
          </a:p>
          <a:p>
            <a:pPr marL="685800" indent="-685800">
              <a:buFont typeface="Wingdings" pitchFamily="2" charset="2"/>
              <a:buChar char="Ø"/>
            </a:pPr>
            <a:r>
              <a:rPr lang="nb-NO" dirty="0"/>
              <a:t>Equity </a:t>
            </a:r>
            <a:r>
              <a:rPr lang="nb-NO" dirty="0" err="1"/>
              <a:t>based</a:t>
            </a:r>
            <a:r>
              <a:rPr lang="nb-NO" dirty="0"/>
              <a:t> </a:t>
            </a:r>
            <a:r>
              <a:rPr lang="nb-NO" dirty="0" err="1"/>
              <a:t>information</a:t>
            </a:r>
            <a:r>
              <a:rPr lang="nb-NO" dirty="0"/>
              <a:t> </a:t>
            </a:r>
            <a:r>
              <a:rPr lang="nb-NO" dirty="0" err="1"/>
              <a:t>flow</a:t>
            </a:r>
            <a:r>
              <a:rPr lang="nb-NO" dirty="0"/>
              <a:t> </a:t>
            </a:r>
            <a:r>
              <a:rPr lang="nb-NO" dirty="0" err="1"/>
              <a:t>may</a:t>
            </a:r>
            <a:r>
              <a:rPr lang="nb-NO" dirty="0"/>
              <a:t> not be </a:t>
            </a:r>
            <a:r>
              <a:rPr lang="nb-NO" dirty="0" err="1"/>
              <a:t>always</a:t>
            </a:r>
            <a:r>
              <a:rPr lang="nb-NO" dirty="0"/>
              <a:t> </a:t>
            </a:r>
            <a:r>
              <a:rPr lang="nb-NO" dirty="0" err="1"/>
              <a:t>compatible</a:t>
            </a:r>
            <a:r>
              <a:rPr lang="nb-NO" dirty="0"/>
              <a:t> </a:t>
            </a:r>
            <a:r>
              <a:rPr lang="nb-NO" dirty="0" err="1"/>
              <a:t>with</a:t>
            </a:r>
            <a:r>
              <a:rPr lang="nb-NO" dirty="0"/>
              <a:t> </a:t>
            </a:r>
            <a:r>
              <a:rPr lang="nb-NO" dirty="0" err="1"/>
              <a:t>government</a:t>
            </a:r>
            <a:r>
              <a:rPr lang="nb-NO" dirty="0"/>
              <a:t> </a:t>
            </a:r>
            <a:r>
              <a:rPr lang="nb-NO" dirty="0" err="1"/>
              <a:t>functioning</a:t>
            </a:r>
            <a:r>
              <a:rPr lang="nb-NO" dirty="0"/>
              <a:t>.</a:t>
            </a:r>
          </a:p>
          <a:p>
            <a:pPr marL="685800" indent="-685800">
              <a:buFont typeface="Wingdings" pitchFamily="2" charset="2"/>
              <a:buChar char="Ø"/>
            </a:pPr>
            <a:r>
              <a:rPr lang="nb-NO" dirty="0"/>
              <a:t>so, </a:t>
            </a:r>
            <a:r>
              <a:rPr lang="nb-NO" dirty="0" err="1"/>
              <a:t>appropriate</a:t>
            </a:r>
            <a:r>
              <a:rPr lang="nb-NO" dirty="0"/>
              <a:t> administrative reforms and </a:t>
            </a:r>
            <a:r>
              <a:rPr lang="nb-NO" dirty="0" err="1"/>
              <a:t>some</a:t>
            </a:r>
            <a:r>
              <a:rPr lang="nb-NO" dirty="0"/>
              <a:t> </a:t>
            </a:r>
            <a:r>
              <a:rPr lang="nb-NO" dirty="0" err="1"/>
              <a:t>reengineering</a:t>
            </a:r>
            <a:r>
              <a:rPr lang="nb-NO" dirty="0"/>
              <a:t> </a:t>
            </a:r>
            <a:r>
              <a:rPr lang="nb-NO" dirty="0" err="1"/>
              <a:t>may</a:t>
            </a:r>
            <a:r>
              <a:rPr lang="nb-NO" dirty="0"/>
              <a:t> be </a:t>
            </a:r>
            <a:r>
              <a:rPr lang="nb-NO" dirty="0" err="1"/>
              <a:t>required</a:t>
            </a:r>
            <a:r>
              <a:rPr lang="nb-NO" dirty="0"/>
              <a:t> </a:t>
            </a:r>
            <a:r>
              <a:rPr lang="nb-NO" dirty="0" err="1"/>
              <a:t>before</a:t>
            </a:r>
            <a:r>
              <a:rPr lang="nb-NO" dirty="0"/>
              <a:t> e-</a:t>
            </a:r>
            <a:r>
              <a:rPr lang="nb-NO" dirty="0" err="1"/>
              <a:t>governance</a:t>
            </a:r>
            <a:r>
              <a:rPr lang="nb-NO" dirty="0"/>
              <a:t> </a:t>
            </a:r>
            <a:r>
              <a:rPr lang="nb-NO" dirty="0" err="1"/>
              <a:t>may</a:t>
            </a:r>
            <a:r>
              <a:rPr lang="nb-NO" dirty="0"/>
              <a:t> be </a:t>
            </a:r>
            <a:r>
              <a:rPr lang="nb-NO" dirty="0" err="1"/>
              <a:t>really</a:t>
            </a:r>
            <a:r>
              <a:rPr lang="nb-NO" dirty="0"/>
              <a:t> </a:t>
            </a:r>
            <a:r>
              <a:rPr lang="nb-NO" dirty="0" err="1"/>
              <a:t>implemented</a:t>
            </a:r>
            <a:r>
              <a:rPr lang="nb-NO" dirty="0"/>
              <a:t>. </a:t>
            </a:r>
          </a:p>
          <a:p>
            <a:pPr marL="685800" indent="-685800">
              <a:buFont typeface="Wingdings" pitchFamily="2" charset="2"/>
              <a:buChar char="Ø"/>
            </a:pPr>
            <a:r>
              <a:rPr lang="nb-NO" dirty="0" err="1"/>
              <a:t>models</a:t>
            </a:r>
            <a:r>
              <a:rPr lang="nb-NO" dirty="0"/>
              <a:t> </a:t>
            </a:r>
            <a:r>
              <a:rPr lang="nb-NO" dirty="0" err="1"/>
              <a:t>of</a:t>
            </a:r>
            <a:r>
              <a:rPr lang="nb-NO" dirty="0"/>
              <a:t> </a:t>
            </a:r>
            <a:r>
              <a:rPr lang="nb-NO" dirty="0" err="1"/>
              <a:t>governance</a:t>
            </a:r>
            <a:r>
              <a:rPr lang="nb-NO" dirty="0"/>
              <a:t> </a:t>
            </a:r>
            <a:r>
              <a:rPr lang="nb-NO" dirty="0" err="1"/>
              <a:t>are</a:t>
            </a:r>
            <a:r>
              <a:rPr lang="nb-NO" dirty="0"/>
              <a:t> </a:t>
            </a:r>
            <a:r>
              <a:rPr lang="nb-NO" dirty="0" err="1"/>
              <a:t>fundamentally</a:t>
            </a:r>
            <a:r>
              <a:rPr lang="nb-NO" dirty="0"/>
              <a:t> different from  </a:t>
            </a:r>
            <a:r>
              <a:rPr lang="nb-NO" dirty="0" err="1"/>
              <a:t>developed</a:t>
            </a:r>
            <a:r>
              <a:rPr lang="nb-NO" dirty="0"/>
              <a:t> </a:t>
            </a:r>
            <a:r>
              <a:rPr lang="nb-NO" dirty="0" err="1"/>
              <a:t>countries</a:t>
            </a:r>
            <a:r>
              <a:rPr lang="nb-NO" dirty="0"/>
              <a:t>  due to </a:t>
            </a:r>
            <a:r>
              <a:rPr lang="nb-NO" dirty="0" err="1"/>
              <a:t>differences</a:t>
            </a:r>
            <a:r>
              <a:rPr lang="nb-NO" dirty="0"/>
              <a:t> in </a:t>
            </a:r>
            <a:r>
              <a:rPr lang="nb-NO" dirty="0" err="1"/>
              <a:t>the</a:t>
            </a:r>
            <a:r>
              <a:rPr lang="nb-NO" dirty="0"/>
              <a:t> </a:t>
            </a:r>
            <a:r>
              <a:rPr lang="nb-NO" dirty="0" err="1"/>
              <a:t>basic</a:t>
            </a:r>
            <a:r>
              <a:rPr lang="nb-NO" dirty="0"/>
              <a:t> </a:t>
            </a:r>
            <a:r>
              <a:rPr lang="nb-NO" dirty="0" err="1"/>
              <a:t>conditions</a:t>
            </a:r>
            <a:r>
              <a:rPr lang="nb-NO" dirty="0"/>
              <a:t>, </a:t>
            </a:r>
            <a:r>
              <a:rPr lang="nb-NO" dirty="0" err="1"/>
              <a:t>perspectives</a:t>
            </a:r>
            <a:r>
              <a:rPr lang="nb-NO" dirty="0"/>
              <a:t> and </a:t>
            </a:r>
            <a:r>
              <a:rPr lang="nb-NO" dirty="0" err="1"/>
              <a:t>expectations</a:t>
            </a:r>
            <a:r>
              <a:rPr lang="nb-NO" dirty="0"/>
              <a:t> from </a:t>
            </a:r>
            <a:r>
              <a:rPr lang="nb-NO" dirty="0" err="1"/>
              <a:t>good</a:t>
            </a:r>
            <a:r>
              <a:rPr lang="nb-NO" dirty="0"/>
              <a:t>  </a:t>
            </a:r>
            <a:r>
              <a:rPr lang="nb-NO" dirty="0" err="1"/>
              <a:t>governance</a:t>
            </a:r>
            <a:r>
              <a:rPr lang="nb-NO" dirty="0"/>
              <a:t>. </a:t>
            </a:r>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Tree>
    <p:extLst>
      <p:ext uri="{BB962C8B-B14F-4D97-AF65-F5344CB8AC3E}">
        <p14:creationId xmlns:p14="http://schemas.microsoft.com/office/powerpoint/2010/main" val="6005070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a:t>
            </a:r>
            <a:r>
              <a:rPr lang="en-US" dirty="0" err="1"/>
              <a:t>Comparitive</a:t>
            </a:r>
            <a:r>
              <a:rPr lang="en-US" dirty="0"/>
              <a:t> Analysis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215153" y="1715000"/>
            <a:ext cx="11595847" cy="14991850"/>
          </a:xfrm>
        </p:spPr>
        <p:txBody>
          <a:bodyPr/>
          <a:lstStyle/>
          <a:p>
            <a:pPr marL="0" indent="0">
              <a:buNone/>
            </a:pPr>
            <a:r>
              <a:rPr lang="en-GB" b="1" u="sng" dirty="0"/>
              <a:t>Evaluation of the model :- </a:t>
            </a:r>
          </a:p>
          <a:p>
            <a:pPr marL="0" indent="0">
              <a:buNone/>
            </a:pPr>
            <a:r>
              <a:rPr lang="en-GB" b="1" u="sng" dirty="0"/>
              <a:t>Pros:</a:t>
            </a:r>
          </a:p>
          <a:p>
            <a:r>
              <a:rPr lang="nb-NO" dirty="0" err="1"/>
              <a:t>Further</a:t>
            </a:r>
            <a:r>
              <a:rPr lang="nb-NO" dirty="0"/>
              <a:t>, </a:t>
            </a:r>
            <a:r>
              <a:rPr lang="nb-NO" dirty="0" err="1"/>
              <a:t>watch-guard</a:t>
            </a:r>
            <a:r>
              <a:rPr lang="nb-NO" dirty="0"/>
              <a:t> </a:t>
            </a:r>
            <a:r>
              <a:rPr lang="nb-NO" dirty="0" err="1"/>
              <a:t>organizations</a:t>
            </a:r>
            <a:r>
              <a:rPr lang="nb-NO" dirty="0"/>
              <a:t> and monitor-</a:t>
            </a:r>
            <a:r>
              <a:rPr lang="nb-NO" dirty="0" err="1"/>
              <a:t>groups</a:t>
            </a:r>
            <a:r>
              <a:rPr lang="nb-NO" dirty="0"/>
              <a:t> </a:t>
            </a:r>
            <a:r>
              <a:rPr lang="nb-NO" dirty="0" err="1"/>
              <a:t>can</a:t>
            </a:r>
            <a:r>
              <a:rPr lang="nb-NO" dirty="0"/>
              <a:t> </a:t>
            </a:r>
            <a:r>
              <a:rPr lang="nb-NO" dirty="0" err="1"/>
              <a:t>use</a:t>
            </a:r>
            <a:r>
              <a:rPr lang="nb-NO" dirty="0"/>
              <a:t> </a:t>
            </a:r>
            <a:r>
              <a:rPr lang="nb-NO" dirty="0" err="1"/>
              <a:t>this</a:t>
            </a:r>
            <a:r>
              <a:rPr lang="nb-NO" dirty="0"/>
              <a:t> </a:t>
            </a:r>
            <a:r>
              <a:rPr lang="nb-NO" dirty="0" err="1"/>
              <a:t>model</a:t>
            </a:r>
            <a:r>
              <a:rPr lang="nb-NO" dirty="0"/>
              <a:t> to </a:t>
            </a:r>
            <a:r>
              <a:rPr lang="nb-NO" dirty="0" err="1"/>
              <a:t>continuously</a:t>
            </a:r>
            <a:r>
              <a:rPr lang="nb-NO" dirty="0"/>
              <a:t> </a:t>
            </a:r>
            <a:r>
              <a:rPr lang="nb-NO" dirty="0" err="1"/>
              <a:t>track</a:t>
            </a:r>
            <a:r>
              <a:rPr lang="nb-NO" dirty="0"/>
              <a:t> </a:t>
            </a:r>
            <a:r>
              <a:rPr lang="nb-NO" dirty="0" err="1"/>
              <a:t>the</a:t>
            </a:r>
            <a:r>
              <a:rPr lang="nb-NO" dirty="0"/>
              <a:t> </a:t>
            </a:r>
            <a:r>
              <a:rPr lang="nb-NO" dirty="0" err="1"/>
              <a:t>governance</a:t>
            </a:r>
            <a:r>
              <a:rPr lang="nb-NO" dirty="0"/>
              <a:t> </a:t>
            </a:r>
            <a:r>
              <a:rPr lang="nb-NO" dirty="0" err="1"/>
              <a:t>past</a:t>
            </a:r>
            <a:r>
              <a:rPr lang="nb-NO" dirty="0"/>
              <a:t> </a:t>
            </a:r>
            <a:r>
              <a:rPr lang="nb-NO" dirty="0" err="1"/>
              <a:t>record</a:t>
            </a:r>
            <a:r>
              <a:rPr lang="nb-NO" dirty="0"/>
              <a:t> and </a:t>
            </a:r>
            <a:r>
              <a:rPr lang="nb-NO" dirty="0" err="1"/>
              <a:t>performance</a:t>
            </a:r>
            <a:r>
              <a:rPr lang="nb-NO" dirty="0"/>
              <a:t> and </a:t>
            </a:r>
            <a:r>
              <a:rPr lang="nb-NO" dirty="0" err="1"/>
              <a:t>compare</a:t>
            </a:r>
            <a:r>
              <a:rPr lang="nb-NO" dirty="0"/>
              <a:t> </a:t>
            </a:r>
            <a:r>
              <a:rPr lang="nb-NO" dirty="0" err="1"/>
              <a:t>with</a:t>
            </a:r>
            <a:r>
              <a:rPr lang="nb-NO" dirty="0"/>
              <a:t> different </a:t>
            </a:r>
            <a:r>
              <a:rPr lang="nb-NO" dirty="0" err="1"/>
              <a:t>information</a:t>
            </a:r>
            <a:r>
              <a:rPr lang="nb-NO" dirty="0"/>
              <a:t> </a:t>
            </a:r>
            <a:r>
              <a:rPr lang="nb-NO" dirty="0" err="1"/>
              <a:t>sets</a:t>
            </a:r>
            <a:r>
              <a:rPr lang="nb-NO" dirty="0"/>
              <a:t>.</a:t>
            </a:r>
          </a:p>
          <a:p>
            <a:r>
              <a:rPr lang="nb-NO" b="1" u="sng" dirty="0" err="1"/>
              <a:t>Cons</a:t>
            </a:r>
            <a:r>
              <a:rPr lang="nb-NO" b="1" u="sng" dirty="0"/>
              <a:t>:-</a:t>
            </a:r>
          </a:p>
          <a:p>
            <a:pPr marL="685800" indent="-685800"/>
            <a:r>
              <a:rPr lang="nb-NO" dirty="0"/>
              <a:t>The </a:t>
            </a:r>
            <a:r>
              <a:rPr lang="nb-NO" dirty="0" err="1"/>
              <a:t>model</a:t>
            </a:r>
            <a:r>
              <a:rPr lang="nb-NO" dirty="0"/>
              <a:t> </a:t>
            </a:r>
            <a:r>
              <a:rPr lang="nb-NO" dirty="0" err="1"/>
              <a:t>however</a:t>
            </a:r>
            <a:r>
              <a:rPr lang="nb-NO" dirty="0"/>
              <a:t> </a:t>
            </a:r>
            <a:r>
              <a:rPr lang="nb-NO" dirty="0" err="1"/>
              <a:t>becomes</a:t>
            </a:r>
            <a:r>
              <a:rPr lang="nb-NO" dirty="0"/>
              <a:t> </a:t>
            </a:r>
            <a:r>
              <a:rPr lang="nb-NO" dirty="0" err="1"/>
              <a:t>ineffective</a:t>
            </a:r>
            <a:r>
              <a:rPr lang="nb-NO" dirty="0"/>
              <a:t> in absence </a:t>
            </a:r>
            <a:r>
              <a:rPr lang="nb-NO" dirty="0" err="1"/>
              <a:t>of</a:t>
            </a:r>
            <a:r>
              <a:rPr lang="nb-NO" dirty="0"/>
              <a:t> a </a:t>
            </a:r>
            <a:r>
              <a:rPr lang="nb-NO" dirty="0" err="1"/>
              <a:t>strong</a:t>
            </a:r>
            <a:r>
              <a:rPr lang="nb-NO" dirty="0"/>
              <a:t> </a:t>
            </a:r>
            <a:r>
              <a:rPr lang="nb-NO" dirty="0" err="1"/>
              <a:t>civil</a:t>
            </a:r>
            <a:r>
              <a:rPr lang="nb-NO" dirty="0"/>
              <a:t> </a:t>
            </a:r>
            <a:r>
              <a:rPr lang="nb-NO" dirty="0" err="1"/>
              <a:t>society</a:t>
            </a:r>
            <a:r>
              <a:rPr lang="nb-NO" dirty="0"/>
              <a:t> </a:t>
            </a:r>
            <a:r>
              <a:rPr lang="nb-NO" dirty="0" err="1"/>
              <a:t>interest</a:t>
            </a:r>
            <a:r>
              <a:rPr lang="nb-NO" dirty="0"/>
              <a:t> and </a:t>
            </a:r>
            <a:r>
              <a:rPr lang="nb-NO" dirty="0" err="1"/>
              <a:t>public</a:t>
            </a:r>
            <a:r>
              <a:rPr lang="nb-NO" dirty="0"/>
              <a:t> </a:t>
            </a:r>
            <a:r>
              <a:rPr lang="nb-NO" dirty="0" err="1"/>
              <a:t>memory</a:t>
            </a:r>
            <a:r>
              <a:rPr lang="nb-NO" dirty="0"/>
              <a:t> </a:t>
            </a:r>
            <a:r>
              <a:rPr lang="nb-NO" dirty="0" err="1"/>
              <a:t>which</a:t>
            </a:r>
            <a:r>
              <a:rPr lang="nb-NO" dirty="0"/>
              <a:t> is </a:t>
            </a:r>
            <a:r>
              <a:rPr lang="nb-NO" dirty="0" err="1"/>
              <a:t>essential</a:t>
            </a:r>
            <a:r>
              <a:rPr lang="nb-NO" dirty="0"/>
              <a:t> to force </a:t>
            </a:r>
            <a:r>
              <a:rPr lang="nb-NO" dirty="0" err="1"/>
              <a:t>decision</a:t>
            </a:r>
            <a:r>
              <a:rPr lang="nb-NO" dirty="0"/>
              <a:t>-makers to </a:t>
            </a:r>
            <a:r>
              <a:rPr lang="nb-NO" dirty="0" err="1"/>
              <a:t>improve</a:t>
            </a:r>
            <a:r>
              <a:rPr lang="nb-NO" dirty="0"/>
              <a:t> </a:t>
            </a:r>
            <a:r>
              <a:rPr lang="nb-NO" dirty="0" err="1"/>
              <a:t>existing</a:t>
            </a:r>
            <a:r>
              <a:rPr lang="nb-NO" dirty="0"/>
              <a:t> </a:t>
            </a:r>
            <a:r>
              <a:rPr lang="nb-NO" dirty="0" err="1"/>
              <a:t>governance</a:t>
            </a:r>
            <a:r>
              <a:rPr lang="nb-NO" dirty="0"/>
              <a:t> </a:t>
            </a:r>
            <a:r>
              <a:rPr lang="nb-NO" dirty="0" err="1"/>
              <a:t>practices</a:t>
            </a:r>
            <a:endParaRPr lang="nb-NO" dirty="0"/>
          </a:p>
          <a:p>
            <a:pPr marL="685800" indent="-685800"/>
            <a:r>
              <a:rPr lang="nb-NO" dirty="0"/>
              <a:t> </a:t>
            </a:r>
            <a:r>
              <a:rPr lang="nb-NO" dirty="0" err="1"/>
              <a:t>the</a:t>
            </a:r>
            <a:r>
              <a:rPr lang="nb-NO" dirty="0"/>
              <a:t> </a:t>
            </a:r>
            <a:r>
              <a:rPr lang="nb-NO" dirty="0" err="1"/>
              <a:t>model</a:t>
            </a:r>
            <a:r>
              <a:rPr lang="nb-NO" dirty="0"/>
              <a:t> </a:t>
            </a:r>
            <a:r>
              <a:rPr lang="nb-NO" dirty="0" err="1"/>
              <a:t>relies</a:t>
            </a:r>
            <a:r>
              <a:rPr lang="nb-NO" dirty="0"/>
              <a:t> </a:t>
            </a:r>
            <a:r>
              <a:rPr lang="nb-NO" dirty="0" err="1"/>
              <a:t>on</a:t>
            </a:r>
            <a:r>
              <a:rPr lang="nb-NO" dirty="0"/>
              <a:t> </a:t>
            </a:r>
            <a:r>
              <a:rPr lang="nb-NO" dirty="0" err="1"/>
              <a:t>the</a:t>
            </a:r>
            <a:r>
              <a:rPr lang="nb-NO" dirty="0"/>
              <a:t> </a:t>
            </a:r>
            <a:r>
              <a:rPr lang="nb-NO" dirty="0" err="1"/>
              <a:t>availability</a:t>
            </a:r>
            <a:r>
              <a:rPr lang="nb-NO" dirty="0"/>
              <a:t> </a:t>
            </a:r>
            <a:r>
              <a:rPr lang="nb-NO" dirty="0" err="1"/>
              <a:t>of</a:t>
            </a:r>
            <a:r>
              <a:rPr lang="nb-NO" dirty="0"/>
              <a:t> </a:t>
            </a:r>
            <a:r>
              <a:rPr lang="nb-NO" dirty="0" err="1"/>
              <a:t>other</a:t>
            </a:r>
            <a:r>
              <a:rPr lang="nb-NO" dirty="0"/>
              <a:t> </a:t>
            </a:r>
            <a:r>
              <a:rPr lang="nb-NO" dirty="0" err="1"/>
              <a:t>information’s</a:t>
            </a:r>
            <a:r>
              <a:rPr lang="nb-NO" dirty="0"/>
              <a:t> for </a:t>
            </a:r>
            <a:r>
              <a:rPr lang="nb-NO" dirty="0" err="1"/>
              <a:t>comparison</a:t>
            </a:r>
            <a:r>
              <a:rPr lang="nb-NO" dirty="0"/>
              <a:t> and </a:t>
            </a:r>
            <a:r>
              <a:rPr lang="nb-NO" dirty="0" err="1"/>
              <a:t>the</a:t>
            </a:r>
            <a:r>
              <a:rPr lang="nb-NO" dirty="0"/>
              <a:t> </a:t>
            </a:r>
            <a:r>
              <a:rPr lang="nb-NO" dirty="0" err="1"/>
              <a:t>attitude</a:t>
            </a:r>
            <a:r>
              <a:rPr lang="nb-NO" dirty="0"/>
              <a:t> </a:t>
            </a:r>
            <a:r>
              <a:rPr lang="nb-NO" dirty="0" err="1"/>
              <a:t>of</a:t>
            </a:r>
            <a:r>
              <a:rPr lang="nb-NO" dirty="0"/>
              <a:t> </a:t>
            </a:r>
            <a:r>
              <a:rPr lang="nb-NO" dirty="0" err="1"/>
              <a:t>people</a:t>
            </a:r>
            <a:r>
              <a:rPr lang="nb-NO" dirty="0"/>
              <a:t> to </a:t>
            </a:r>
            <a:r>
              <a:rPr lang="nb-NO" dirty="0" err="1"/>
              <a:t>examine</a:t>
            </a:r>
            <a:r>
              <a:rPr lang="nb-NO" dirty="0"/>
              <a:t> and </a:t>
            </a:r>
            <a:r>
              <a:rPr lang="nb-NO" dirty="0" err="1"/>
              <a:t>come</a:t>
            </a:r>
            <a:r>
              <a:rPr lang="nb-NO" dirty="0"/>
              <a:t> up </a:t>
            </a:r>
            <a:r>
              <a:rPr lang="nb-NO" dirty="0" err="1"/>
              <a:t>with</a:t>
            </a:r>
            <a:r>
              <a:rPr lang="nb-NO" dirty="0"/>
              <a:t> </a:t>
            </a:r>
            <a:r>
              <a:rPr lang="nb-NO" dirty="0" err="1"/>
              <a:t>self-explanatory</a:t>
            </a:r>
            <a:r>
              <a:rPr lang="nb-NO" dirty="0"/>
              <a:t> or </a:t>
            </a:r>
            <a:r>
              <a:rPr lang="nb-NO" dirty="0" err="1"/>
              <a:t>strong</a:t>
            </a:r>
            <a:r>
              <a:rPr lang="nb-NO" dirty="0"/>
              <a:t> arguments from </a:t>
            </a:r>
            <a:r>
              <a:rPr lang="nb-NO" dirty="0" err="1"/>
              <a:t>the</a:t>
            </a:r>
            <a:r>
              <a:rPr lang="nb-NO" dirty="0"/>
              <a:t> </a:t>
            </a:r>
            <a:r>
              <a:rPr lang="nb-NO" dirty="0" err="1"/>
              <a:t>analysis</a:t>
            </a:r>
            <a:r>
              <a:rPr lang="nb-NO" dirty="0"/>
              <a:t>. </a:t>
            </a:r>
          </a:p>
          <a:p>
            <a:pPr marL="0" indent="0">
              <a:buNone/>
            </a:pPr>
            <a:endParaRPr lang="en-GB" b="1" u="sng"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000961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a:t>
            </a:r>
            <a:r>
              <a:rPr lang="en-US" dirty="0" err="1"/>
              <a:t>Comparitive</a:t>
            </a:r>
            <a:r>
              <a:rPr lang="en-US" dirty="0"/>
              <a:t> Analysis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215153" y="1715000"/>
            <a:ext cx="11595847" cy="14991850"/>
          </a:xfrm>
        </p:spPr>
        <p:txBody>
          <a:bodyPr/>
          <a:lstStyle/>
          <a:p>
            <a:pPr marL="0" indent="0">
              <a:buNone/>
            </a:pPr>
            <a:r>
              <a:rPr lang="en-GB" b="1" u="sng" dirty="0"/>
              <a:t>Example of the model :- </a:t>
            </a:r>
          </a:p>
          <a:p>
            <a:pPr marL="0" indent="0">
              <a:buNone/>
            </a:pPr>
            <a:r>
              <a:rPr lang="en-GB" b="1" dirty="0"/>
              <a:t>Global: Human Development Indicators</a:t>
            </a:r>
          </a:p>
          <a:p>
            <a:r>
              <a:rPr lang="en-GB" b="1" dirty="0">
                <a:hlinkClick r:id="rId2"/>
              </a:rPr>
              <a:t>http://hdr.undp.org/en/statistics/</a:t>
            </a:r>
            <a:endParaRPr lang="en-GB" dirty="0"/>
          </a:p>
          <a:p>
            <a:r>
              <a:rPr lang="en-GB" dirty="0"/>
              <a:t>The Human Development Report of UNDP makes use of archived Statistical information pertaining to literacy, health, national income etc. as a benchmark to assess the progress made by different countries with regards to their Human Development Index and suggests policy recommendations based on that.</a:t>
            </a:r>
          </a:p>
          <a:p>
            <a:r>
              <a:rPr lang="en-GB" dirty="0"/>
              <a:t>Many countries now also prepare national level indicators to compare progress made in different states in a country.</a:t>
            </a:r>
            <a:br>
              <a:rPr lang="en-GB" dirty="0"/>
            </a:br>
            <a:endParaRPr lang="en-GB" dirty="0"/>
          </a:p>
          <a:p>
            <a:pPr marL="0" indent="0">
              <a:buNone/>
            </a:pPr>
            <a:br>
              <a:rPr lang="en-GB" dirty="0"/>
            </a:br>
            <a:endParaRPr lang="en-GB" b="1" u="sng"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8639993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a:t>
            </a:r>
            <a:r>
              <a:rPr lang="en-US" dirty="0" err="1"/>
              <a:t>Comparitive</a:t>
            </a:r>
            <a:r>
              <a:rPr lang="en-US" dirty="0"/>
              <a:t> Analysis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215153" y="1715000"/>
            <a:ext cx="11595847" cy="14991850"/>
          </a:xfrm>
        </p:spPr>
        <p:txBody>
          <a:bodyPr/>
          <a:lstStyle/>
          <a:p>
            <a:pPr marL="0" indent="0">
              <a:buNone/>
            </a:pPr>
            <a:r>
              <a:rPr lang="en-GB" b="1" u="sng" dirty="0"/>
              <a:t>Example of the model :- </a:t>
            </a:r>
          </a:p>
          <a:p>
            <a:pPr marL="0" indent="0">
              <a:buNone/>
            </a:pPr>
            <a:r>
              <a:rPr lang="en-GB" b="1" dirty="0"/>
              <a:t>   India: Comparative Learning from Disasters</a:t>
            </a:r>
            <a:endParaRPr lang="en-GB" dirty="0"/>
          </a:p>
          <a:p>
            <a:r>
              <a:rPr lang="en-GB" b="1" dirty="0">
                <a:hlinkClick r:id="rId2"/>
              </a:rPr>
              <a:t>http://www.cddc.vt.edu/digitalgov/Latur-Gujarat.htm</a:t>
            </a:r>
            <a:endParaRPr lang="en-GB" dirty="0"/>
          </a:p>
          <a:p>
            <a:r>
              <a:rPr lang="en-GB" dirty="0"/>
              <a:t>In the wake of earthquake in Kutch in India (January 2001), there was a lot of comparative learning relating to disaster management drawn from a high intensity earthquake which shook Latur in India in 1993. The extensive information available on internet on both these earthquakes open up vast scope of comparison by all segments of the society. </a:t>
            </a:r>
          </a:p>
          <a:p>
            <a:r>
              <a:rPr lang="en-GB" dirty="0"/>
              <a:t>A presentation by Mr. Praveen Singh </a:t>
            </a:r>
            <a:r>
              <a:rPr lang="en-GB" dirty="0" err="1"/>
              <a:t>Pardesi</a:t>
            </a:r>
            <a:r>
              <a:rPr lang="en-GB" dirty="0"/>
              <a:t>- Indian Administrative Service (IAS) officer of the Maharashtra cadre and currently Joint Secretary to the Chief Minister of Maharashtra, India)</a:t>
            </a:r>
          </a:p>
          <a:p>
            <a:pPr marL="0" indent="0">
              <a:buNone/>
            </a:pPr>
            <a:endParaRPr lang="en-GB" dirty="0"/>
          </a:p>
          <a:p>
            <a:pPr marL="0" indent="0">
              <a:buNone/>
            </a:pPr>
            <a:br>
              <a:rPr lang="en-GB" dirty="0"/>
            </a:br>
            <a:endParaRPr lang="en-GB" b="1" u="sng"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0011118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Comparative Analysis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215153" y="1715000"/>
            <a:ext cx="11595847" cy="14991850"/>
          </a:xfrm>
        </p:spPr>
        <p:txBody>
          <a:bodyPr/>
          <a:lstStyle/>
          <a:p>
            <a:pPr marL="0" indent="0">
              <a:buNone/>
            </a:pPr>
            <a:r>
              <a:rPr lang="en-GB" b="1" u="sng" dirty="0"/>
              <a:t>Example of the model :- </a:t>
            </a:r>
          </a:p>
          <a:p>
            <a:pPr marL="0" indent="0">
              <a:buNone/>
            </a:pPr>
            <a:r>
              <a:rPr lang="en-GB" b="1" dirty="0"/>
              <a:t>   </a:t>
            </a:r>
            <a:r>
              <a:rPr lang="en-GB" b="1" u="sng" dirty="0"/>
              <a:t>India: Comparative Learning from Disasters</a:t>
            </a:r>
            <a:endParaRPr lang="en-GB" u="sng" dirty="0"/>
          </a:p>
          <a:p>
            <a:r>
              <a:rPr lang="en-GB" dirty="0"/>
              <a:t>Comparison of different Disasters can make people realise that damages to life and property incurred are not just a factor of intensity of the disaster but also dependent on the preparedness of the Government machinery and conducive government policies to  handle that disaster.</a:t>
            </a:r>
          </a:p>
          <a:p>
            <a:pPr marL="0" indent="0">
              <a:buNone/>
            </a:pPr>
            <a:endParaRPr lang="en-GB" dirty="0"/>
          </a:p>
          <a:p>
            <a:pPr marL="0" indent="0">
              <a:buNone/>
            </a:pPr>
            <a:br>
              <a:rPr lang="en-GB" dirty="0"/>
            </a:br>
            <a:endParaRPr lang="en-GB" b="1" u="sng"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4788218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E-Advocacy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753035" y="2145300"/>
            <a:ext cx="11057965" cy="14991850"/>
          </a:xfrm>
        </p:spPr>
        <p:txBody>
          <a:bodyPr/>
          <a:lstStyle/>
          <a:p>
            <a:pPr marL="0" indent="0">
              <a:buNone/>
            </a:pPr>
            <a:r>
              <a:rPr lang="en-GB" dirty="0"/>
              <a:t>Also called as Mobilisation and lobbying model</a:t>
            </a:r>
          </a:p>
          <a:p>
            <a:pPr marL="0" indent="0">
              <a:buNone/>
            </a:pPr>
            <a:r>
              <a:rPr lang="en-GB" b="1" u="sng" dirty="0"/>
              <a:t>Underlying principle:-</a:t>
            </a:r>
          </a:p>
          <a:p>
            <a:pPr marL="685800" indent="-685800"/>
            <a:r>
              <a:rPr lang="nb-NO" dirty="0" err="1"/>
              <a:t>one</a:t>
            </a:r>
            <a:r>
              <a:rPr lang="nb-NO" dirty="0"/>
              <a:t> </a:t>
            </a:r>
            <a:r>
              <a:rPr lang="nb-NO" dirty="0" err="1"/>
              <a:t>of</a:t>
            </a:r>
            <a:r>
              <a:rPr lang="nb-NO" dirty="0"/>
              <a:t> </a:t>
            </a:r>
            <a:r>
              <a:rPr lang="nb-NO" dirty="0" err="1"/>
              <a:t>the</a:t>
            </a:r>
            <a:r>
              <a:rPr lang="nb-NO" dirty="0"/>
              <a:t> most </a:t>
            </a:r>
            <a:r>
              <a:rPr lang="nb-NO" dirty="0" err="1"/>
              <a:t>frequently</a:t>
            </a:r>
            <a:r>
              <a:rPr lang="nb-NO" dirty="0"/>
              <a:t> used Digital </a:t>
            </a:r>
            <a:r>
              <a:rPr lang="nb-NO" dirty="0" err="1"/>
              <a:t>Governance</a:t>
            </a:r>
            <a:r>
              <a:rPr lang="nb-NO" dirty="0"/>
              <a:t> </a:t>
            </a:r>
            <a:r>
              <a:rPr lang="nb-NO" dirty="0" err="1"/>
              <a:t>model</a:t>
            </a:r>
            <a:r>
              <a:rPr lang="nb-NO" dirty="0"/>
              <a:t> and has </a:t>
            </a:r>
            <a:r>
              <a:rPr lang="nb-NO" dirty="0" err="1"/>
              <a:t>often</a:t>
            </a:r>
            <a:r>
              <a:rPr lang="nb-NO" dirty="0"/>
              <a:t> </a:t>
            </a:r>
            <a:r>
              <a:rPr lang="nb-NO" dirty="0" err="1"/>
              <a:t>come</a:t>
            </a:r>
            <a:r>
              <a:rPr lang="nb-NO" dirty="0"/>
              <a:t> to </a:t>
            </a:r>
            <a:r>
              <a:rPr lang="nb-NO" dirty="0" err="1"/>
              <a:t>the</a:t>
            </a:r>
            <a:r>
              <a:rPr lang="nb-NO" dirty="0"/>
              <a:t> </a:t>
            </a:r>
            <a:r>
              <a:rPr lang="nb-NO" dirty="0" err="1"/>
              <a:t>aid</a:t>
            </a:r>
            <a:r>
              <a:rPr lang="nb-NO" dirty="0"/>
              <a:t> </a:t>
            </a:r>
            <a:r>
              <a:rPr lang="nb-NO" dirty="0" err="1"/>
              <a:t>of</a:t>
            </a:r>
            <a:r>
              <a:rPr lang="nb-NO" dirty="0"/>
              <a:t> </a:t>
            </a:r>
            <a:r>
              <a:rPr lang="nb-NO" dirty="0" err="1"/>
              <a:t>the</a:t>
            </a:r>
            <a:r>
              <a:rPr lang="nb-NO" dirty="0"/>
              <a:t> global </a:t>
            </a:r>
            <a:r>
              <a:rPr lang="nb-NO" dirty="0" err="1"/>
              <a:t>civil</a:t>
            </a:r>
            <a:r>
              <a:rPr lang="nb-NO" dirty="0"/>
              <a:t> </a:t>
            </a:r>
            <a:r>
              <a:rPr lang="nb-NO" dirty="0" err="1"/>
              <a:t>society</a:t>
            </a:r>
            <a:r>
              <a:rPr lang="nb-NO" dirty="0"/>
              <a:t> to </a:t>
            </a:r>
            <a:r>
              <a:rPr lang="nb-NO" dirty="0" err="1"/>
              <a:t>impact</a:t>
            </a:r>
            <a:r>
              <a:rPr lang="nb-NO" dirty="0"/>
              <a:t> </a:t>
            </a:r>
            <a:r>
              <a:rPr lang="nb-NO" dirty="0" err="1"/>
              <a:t>on</a:t>
            </a:r>
            <a:r>
              <a:rPr lang="nb-NO" dirty="0"/>
              <a:t> global </a:t>
            </a:r>
            <a:r>
              <a:rPr lang="nb-NO" dirty="0" err="1"/>
              <a:t>decision-making</a:t>
            </a:r>
            <a:r>
              <a:rPr lang="nb-NO" dirty="0"/>
              <a:t> </a:t>
            </a:r>
            <a:r>
              <a:rPr lang="nb-NO" dirty="0" err="1"/>
              <a:t>processes</a:t>
            </a:r>
            <a:r>
              <a:rPr lang="nb-NO" dirty="0"/>
              <a:t>. </a:t>
            </a:r>
          </a:p>
          <a:p>
            <a:pPr marL="685800" indent="-685800"/>
            <a:r>
              <a:rPr lang="nb-NO" dirty="0" err="1"/>
              <a:t>Mobilization</a:t>
            </a:r>
            <a:r>
              <a:rPr lang="nb-NO" dirty="0"/>
              <a:t> </a:t>
            </a:r>
            <a:r>
              <a:rPr lang="nb-NO" dirty="0" err="1"/>
              <a:t>model</a:t>
            </a:r>
            <a:r>
              <a:rPr lang="nb-NO" dirty="0"/>
              <a:t> is </a:t>
            </a:r>
            <a:r>
              <a:rPr lang="nb-NO" dirty="0" err="1"/>
              <a:t>based</a:t>
            </a:r>
            <a:r>
              <a:rPr lang="nb-NO" dirty="0"/>
              <a:t> </a:t>
            </a:r>
            <a:r>
              <a:rPr lang="nb-NO" dirty="0" err="1"/>
              <a:t>on</a:t>
            </a:r>
            <a:r>
              <a:rPr lang="nb-NO" dirty="0"/>
              <a:t> </a:t>
            </a:r>
            <a:r>
              <a:rPr lang="nb-NO" dirty="0" err="1"/>
              <a:t>strategic</a:t>
            </a:r>
            <a:r>
              <a:rPr lang="nb-NO" dirty="0"/>
              <a:t>, </a:t>
            </a:r>
            <a:r>
              <a:rPr lang="nb-NO" dirty="0" err="1"/>
              <a:t>the</a:t>
            </a:r>
            <a:r>
              <a:rPr lang="nb-NO" dirty="0"/>
              <a:t> </a:t>
            </a:r>
            <a:r>
              <a:rPr lang="nb-NO" dirty="0" err="1"/>
              <a:t>directed</a:t>
            </a:r>
            <a:r>
              <a:rPr lang="nb-NO" dirty="0"/>
              <a:t> </a:t>
            </a:r>
            <a:r>
              <a:rPr lang="nb-NO" dirty="0" err="1"/>
              <a:t>flow</a:t>
            </a:r>
            <a:r>
              <a:rPr lang="nb-NO" dirty="0"/>
              <a:t> </a:t>
            </a:r>
            <a:r>
              <a:rPr lang="nb-NO" dirty="0" err="1"/>
              <a:t>of</a:t>
            </a:r>
            <a:r>
              <a:rPr lang="nb-NO" dirty="0"/>
              <a:t> </a:t>
            </a:r>
            <a:r>
              <a:rPr lang="nb-NO" dirty="0" err="1"/>
              <a:t>information</a:t>
            </a:r>
            <a:r>
              <a:rPr lang="nb-NO" dirty="0"/>
              <a:t> to </a:t>
            </a:r>
            <a:r>
              <a:rPr lang="nb-NO" dirty="0" err="1"/>
              <a:t>strengthen</a:t>
            </a:r>
            <a:r>
              <a:rPr lang="nb-NO" dirty="0"/>
              <a:t> action and </a:t>
            </a:r>
            <a:r>
              <a:rPr lang="nb-NO" dirty="0" err="1"/>
              <a:t>build</a:t>
            </a:r>
            <a:r>
              <a:rPr lang="nb-NO" dirty="0"/>
              <a:t> </a:t>
            </a:r>
            <a:r>
              <a:rPr lang="nb-NO" dirty="0" err="1"/>
              <a:t>strong</a:t>
            </a:r>
            <a:r>
              <a:rPr lang="nb-NO" dirty="0"/>
              <a:t> </a:t>
            </a:r>
            <a:r>
              <a:rPr lang="nb-NO" dirty="0" err="1"/>
              <a:t>allies</a:t>
            </a:r>
            <a:r>
              <a:rPr lang="nb-NO" dirty="0"/>
              <a:t> </a:t>
            </a:r>
          </a:p>
          <a:p>
            <a:pPr marL="685800" indent="-685800"/>
            <a:r>
              <a:rPr lang="nb-NO" dirty="0"/>
              <a:t>It </a:t>
            </a:r>
            <a:r>
              <a:rPr lang="nb-NO" dirty="0" err="1"/>
              <a:t>takes</a:t>
            </a:r>
            <a:r>
              <a:rPr lang="nb-NO" dirty="0"/>
              <a:t> up a </a:t>
            </a:r>
            <a:r>
              <a:rPr lang="nb-NO" dirty="0" err="1"/>
              <a:t>proactive</a:t>
            </a:r>
            <a:r>
              <a:rPr lang="nb-NO" dirty="0"/>
              <a:t> </a:t>
            </a:r>
            <a:r>
              <a:rPr lang="nb-NO" dirty="0" err="1"/>
              <a:t>approach</a:t>
            </a:r>
            <a:r>
              <a:rPr lang="nb-NO" dirty="0"/>
              <a:t> </a:t>
            </a:r>
            <a:r>
              <a:rPr lang="nb-NO" dirty="0" err="1"/>
              <a:t>of</a:t>
            </a:r>
            <a:r>
              <a:rPr lang="nb-NO" dirty="0"/>
              <a:t> </a:t>
            </a:r>
            <a:r>
              <a:rPr lang="nb-NO" dirty="0" err="1"/>
              <a:t>building</a:t>
            </a:r>
            <a:r>
              <a:rPr lang="nb-NO" dirty="0"/>
              <a:t> </a:t>
            </a:r>
            <a:r>
              <a:rPr lang="nb-NO" dirty="0" err="1"/>
              <a:t>virtual</a:t>
            </a:r>
            <a:r>
              <a:rPr lang="nb-NO" dirty="0"/>
              <a:t> </a:t>
            </a:r>
            <a:r>
              <a:rPr lang="nb-NO" dirty="0" err="1"/>
              <a:t>communities</a:t>
            </a:r>
            <a:r>
              <a:rPr lang="nb-NO" dirty="0"/>
              <a:t> </a:t>
            </a:r>
            <a:r>
              <a:rPr lang="nb-NO" dirty="0" err="1"/>
              <a:t>which</a:t>
            </a:r>
            <a:r>
              <a:rPr lang="nb-NO" dirty="0"/>
              <a:t> </a:t>
            </a:r>
            <a:r>
              <a:rPr lang="nb-NO" dirty="0" err="1"/>
              <a:t>promote</a:t>
            </a:r>
            <a:r>
              <a:rPr lang="nb-NO" dirty="0"/>
              <a:t> </a:t>
            </a:r>
            <a:r>
              <a:rPr lang="nb-NO" dirty="0" err="1"/>
              <a:t>vigorous</a:t>
            </a:r>
            <a:r>
              <a:rPr lang="nb-NO" dirty="0"/>
              <a:t> </a:t>
            </a:r>
            <a:r>
              <a:rPr lang="nb-NO" dirty="0" err="1"/>
              <a:t>sharing</a:t>
            </a:r>
            <a:r>
              <a:rPr lang="nb-NO" dirty="0"/>
              <a:t> </a:t>
            </a:r>
            <a:r>
              <a:rPr lang="nb-NO" dirty="0" err="1"/>
              <a:t>of</a:t>
            </a:r>
            <a:r>
              <a:rPr lang="nb-NO" dirty="0"/>
              <a:t> </a:t>
            </a:r>
            <a:r>
              <a:rPr lang="nb-NO" dirty="0" err="1"/>
              <a:t>information</a:t>
            </a:r>
            <a:r>
              <a:rPr lang="nb-NO" dirty="0"/>
              <a:t> and </a:t>
            </a:r>
            <a:r>
              <a:rPr lang="nb-NO" dirty="0" err="1"/>
              <a:t>sharing</a:t>
            </a:r>
            <a:r>
              <a:rPr lang="nb-NO" dirty="0"/>
              <a:t> </a:t>
            </a:r>
            <a:r>
              <a:rPr lang="nb-NO" dirty="0" err="1"/>
              <a:t>of</a:t>
            </a:r>
            <a:r>
              <a:rPr lang="nb-NO" dirty="0"/>
              <a:t> </a:t>
            </a:r>
            <a:r>
              <a:rPr lang="nb-NO" dirty="0" err="1"/>
              <a:t>similar</a:t>
            </a:r>
            <a:r>
              <a:rPr lang="nb-NO" dirty="0"/>
              <a:t> </a:t>
            </a:r>
            <a:r>
              <a:rPr lang="nb-NO" dirty="0" err="1"/>
              <a:t>values</a:t>
            </a:r>
            <a:r>
              <a:rPr lang="nb-NO" dirty="0"/>
              <a:t> </a:t>
            </a:r>
          </a:p>
          <a:p>
            <a:pPr marL="685800" indent="-685800"/>
            <a:r>
              <a:rPr lang="nb-NO" dirty="0"/>
              <a:t>The </a:t>
            </a:r>
            <a:r>
              <a:rPr lang="nb-NO" dirty="0" err="1"/>
              <a:t>diversity</a:t>
            </a:r>
            <a:r>
              <a:rPr lang="nb-NO" dirty="0"/>
              <a:t> </a:t>
            </a:r>
            <a:r>
              <a:rPr lang="nb-NO" dirty="0" err="1"/>
              <a:t>of</a:t>
            </a:r>
            <a:r>
              <a:rPr lang="nb-NO" dirty="0"/>
              <a:t> </a:t>
            </a:r>
            <a:r>
              <a:rPr lang="nb-NO" dirty="0" err="1"/>
              <a:t>these</a:t>
            </a:r>
            <a:r>
              <a:rPr lang="nb-NO" dirty="0"/>
              <a:t> </a:t>
            </a:r>
            <a:r>
              <a:rPr lang="nb-NO" dirty="0" err="1"/>
              <a:t>virtual</a:t>
            </a:r>
            <a:r>
              <a:rPr lang="nb-NO" dirty="0"/>
              <a:t> </a:t>
            </a:r>
            <a:r>
              <a:rPr lang="nb-NO" dirty="0" err="1"/>
              <a:t>communities</a:t>
            </a:r>
            <a:r>
              <a:rPr lang="nb-NO" dirty="0"/>
              <a:t> is </a:t>
            </a:r>
            <a:r>
              <a:rPr lang="nb-NO" dirty="0" err="1"/>
              <a:t>the</a:t>
            </a:r>
            <a:r>
              <a:rPr lang="nb-NO" dirty="0"/>
              <a:t> </a:t>
            </a:r>
            <a:r>
              <a:rPr lang="nb-NO" dirty="0" err="1"/>
              <a:t>strength</a:t>
            </a:r>
            <a:r>
              <a:rPr lang="nb-NO" dirty="0"/>
              <a:t> </a:t>
            </a:r>
            <a:r>
              <a:rPr lang="nb-NO" dirty="0" err="1"/>
              <a:t>of</a:t>
            </a:r>
            <a:r>
              <a:rPr lang="nb-NO" dirty="0"/>
              <a:t> </a:t>
            </a:r>
            <a:r>
              <a:rPr lang="nb-NO" dirty="0" err="1"/>
              <a:t>this</a:t>
            </a:r>
            <a:r>
              <a:rPr lang="nb-NO" dirty="0"/>
              <a:t> </a:t>
            </a:r>
            <a:r>
              <a:rPr lang="nb-NO" dirty="0" err="1"/>
              <a:t>model</a:t>
            </a:r>
            <a:r>
              <a:rPr lang="nb-NO" dirty="0"/>
              <a:t> and </a:t>
            </a:r>
            <a:r>
              <a:rPr lang="nb-NO" dirty="0" err="1"/>
              <a:t>the</a:t>
            </a:r>
            <a:r>
              <a:rPr lang="nb-NO" dirty="0"/>
              <a:t> </a:t>
            </a:r>
            <a:r>
              <a:rPr lang="nb-NO" dirty="0" err="1"/>
              <a:t>resources</a:t>
            </a:r>
            <a:r>
              <a:rPr lang="nb-NO" dirty="0"/>
              <a:t>, and </a:t>
            </a:r>
            <a:r>
              <a:rPr lang="nb-NO" dirty="0" err="1"/>
              <a:t>ideas</a:t>
            </a:r>
            <a:r>
              <a:rPr lang="nb-NO" dirty="0"/>
              <a:t> </a:t>
            </a:r>
            <a:r>
              <a:rPr lang="nb-NO" dirty="0" err="1"/>
              <a:t>brought</a:t>
            </a:r>
            <a:r>
              <a:rPr lang="nb-NO" dirty="0"/>
              <a:t> </a:t>
            </a:r>
            <a:r>
              <a:rPr lang="nb-NO" dirty="0" err="1"/>
              <a:t>together</a:t>
            </a:r>
            <a:r>
              <a:rPr lang="nb-NO" dirty="0"/>
              <a:t> </a:t>
            </a:r>
            <a:r>
              <a:rPr lang="nb-NO" dirty="0" err="1"/>
              <a:t>through</a:t>
            </a:r>
            <a:r>
              <a:rPr lang="nb-NO" dirty="0"/>
              <a:t> </a:t>
            </a:r>
            <a:r>
              <a:rPr lang="nb-NO" dirty="0" err="1"/>
              <a:t>virtual</a:t>
            </a:r>
            <a:r>
              <a:rPr lang="nb-NO" dirty="0"/>
              <a:t> </a:t>
            </a:r>
            <a:r>
              <a:rPr lang="nb-NO" dirty="0" err="1"/>
              <a:t>methods</a:t>
            </a:r>
            <a:r>
              <a:rPr lang="nb-NO" dirty="0"/>
              <a:t> </a:t>
            </a:r>
            <a:r>
              <a:rPr lang="nb-NO" dirty="0" err="1"/>
              <a:t>of</a:t>
            </a:r>
            <a:r>
              <a:rPr lang="nb-NO" dirty="0"/>
              <a:t> </a:t>
            </a:r>
            <a:r>
              <a:rPr lang="nb-NO" dirty="0" err="1"/>
              <a:t>network</a:t>
            </a:r>
            <a:r>
              <a:rPr lang="nb-NO" dirty="0"/>
              <a:t> </a:t>
            </a:r>
          </a:p>
          <a:p>
            <a:pPr marL="685800" indent="-685800"/>
            <a:endParaRPr lang="en-GB" b="1" u="sng" dirty="0"/>
          </a:p>
          <a:p>
            <a:pPr marL="0" indent="0">
              <a:buNone/>
            </a:pPr>
            <a:br>
              <a:rPr lang="en-GB" dirty="0"/>
            </a:br>
            <a:endParaRPr lang="en-GB" b="1" u="sng"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3502CF1-AD19-3D41-984A-E7598486B48D}"/>
              </a:ext>
            </a:extLst>
          </p:cNvPr>
          <p:cNvSpPr txBox="1"/>
          <p:nvPr/>
        </p:nvSpPr>
        <p:spPr>
          <a:xfrm>
            <a:off x="2420471" y="2635624"/>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973160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E-Advocacy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753035" y="2145300"/>
            <a:ext cx="11057965" cy="14991850"/>
          </a:xfrm>
        </p:spPr>
        <p:txBody>
          <a:bodyPr/>
          <a:lstStyle/>
          <a:p>
            <a:pPr marL="0" indent="0">
              <a:buNone/>
            </a:pPr>
            <a:endParaRPr lang="nb-NO" dirty="0"/>
          </a:p>
          <a:p>
            <a:pPr marL="0" indent="0">
              <a:buNone/>
            </a:pPr>
            <a:r>
              <a:rPr lang="nb-NO" dirty="0"/>
              <a:t>n </a:t>
            </a:r>
          </a:p>
          <a:p>
            <a:pPr marL="0" indent="0">
              <a:buNone/>
            </a:pPr>
            <a:endParaRPr lang="nb-NO" dirty="0"/>
          </a:p>
          <a:p>
            <a:pPr marL="0" indent="0">
              <a:buNone/>
            </a:pPr>
            <a:endParaRPr lang="nb-NO" dirty="0"/>
          </a:p>
          <a:p>
            <a:pPr marL="0" indent="0">
              <a:buNone/>
            </a:pPr>
            <a:endParaRPr lang="nb-NO" dirty="0"/>
          </a:p>
          <a:p>
            <a:pPr marL="0" indent="0">
              <a:buNone/>
            </a:pPr>
            <a:endParaRPr lang="nb-NO" dirty="0"/>
          </a:p>
          <a:p>
            <a:pPr marL="0" indent="0">
              <a:buNone/>
            </a:pPr>
            <a:endParaRPr lang="nb-NO" dirty="0"/>
          </a:p>
          <a:p>
            <a:pPr marL="0" indent="0">
              <a:buNone/>
            </a:pPr>
            <a:endParaRPr lang="nb-NO" dirty="0"/>
          </a:p>
          <a:p>
            <a:pPr marL="685800" indent="-685800"/>
            <a:r>
              <a:rPr lang="nb-NO" dirty="0"/>
              <a:t>The </a:t>
            </a:r>
            <a:r>
              <a:rPr lang="nb-NO" dirty="0" err="1"/>
              <a:t>model</a:t>
            </a:r>
            <a:r>
              <a:rPr lang="nb-NO" dirty="0"/>
              <a:t> is </a:t>
            </a:r>
            <a:r>
              <a:rPr lang="nb-NO" dirty="0" err="1"/>
              <a:t>able</a:t>
            </a:r>
            <a:r>
              <a:rPr lang="nb-NO" dirty="0"/>
              <a:t> to </a:t>
            </a:r>
            <a:r>
              <a:rPr lang="nb-NO" dirty="0" err="1"/>
              <a:t>mobilize</a:t>
            </a:r>
            <a:r>
              <a:rPr lang="nb-NO" dirty="0"/>
              <a:t> and </a:t>
            </a:r>
            <a:r>
              <a:rPr lang="nb-NO" dirty="0" err="1"/>
              <a:t>leverage</a:t>
            </a:r>
            <a:r>
              <a:rPr lang="nb-NO" dirty="0"/>
              <a:t> human </a:t>
            </a:r>
            <a:r>
              <a:rPr lang="nb-NO" dirty="0" err="1"/>
              <a:t>resources</a:t>
            </a:r>
            <a:r>
              <a:rPr lang="nb-NO" dirty="0"/>
              <a:t> and </a:t>
            </a:r>
            <a:r>
              <a:rPr lang="nb-NO" dirty="0" err="1"/>
              <a:t>information</a:t>
            </a:r>
            <a:r>
              <a:rPr lang="nb-NO" dirty="0"/>
              <a:t> </a:t>
            </a:r>
            <a:r>
              <a:rPr lang="nb-NO" dirty="0" err="1"/>
              <a:t>beyond</a:t>
            </a:r>
            <a:r>
              <a:rPr lang="nb-NO" dirty="0"/>
              <a:t> </a:t>
            </a:r>
            <a:r>
              <a:rPr lang="nb-NO" dirty="0" err="1"/>
              <a:t>geographical</a:t>
            </a:r>
            <a:r>
              <a:rPr lang="nb-NO" dirty="0"/>
              <a:t>, </a:t>
            </a:r>
            <a:r>
              <a:rPr lang="nb-NO" dirty="0" err="1"/>
              <a:t>institutional</a:t>
            </a:r>
            <a:r>
              <a:rPr lang="nb-NO" dirty="0"/>
              <a:t> and </a:t>
            </a:r>
            <a:r>
              <a:rPr lang="nb-NO" dirty="0" err="1"/>
              <a:t>bureaucratic</a:t>
            </a:r>
            <a:r>
              <a:rPr lang="nb-NO" dirty="0"/>
              <a:t> </a:t>
            </a:r>
            <a:r>
              <a:rPr lang="nb-NO" dirty="0" err="1"/>
              <a:t>barriers</a:t>
            </a:r>
            <a:r>
              <a:rPr lang="nb-NO" dirty="0"/>
              <a:t>, and </a:t>
            </a:r>
            <a:r>
              <a:rPr lang="nb-NO" dirty="0" err="1"/>
              <a:t>use</a:t>
            </a:r>
            <a:r>
              <a:rPr lang="nb-NO" dirty="0"/>
              <a:t> it for </a:t>
            </a:r>
            <a:r>
              <a:rPr lang="nb-NO" dirty="0" err="1"/>
              <a:t>concerted</a:t>
            </a:r>
            <a:r>
              <a:rPr lang="nb-NO" dirty="0"/>
              <a:t> action.  </a:t>
            </a:r>
          </a:p>
          <a:p>
            <a:pPr marL="685800" indent="-685800"/>
            <a:endParaRPr lang="en-GB" b="1" u="sng" dirty="0"/>
          </a:p>
          <a:p>
            <a:pPr marL="0" indent="0">
              <a:buNone/>
            </a:pPr>
            <a:br>
              <a:rPr lang="en-GB" dirty="0"/>
            </a:br>
            <a:endParaRPr lang="en-GB" b="1" u="sng"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3502CF1-AD19-3D41-984A-E7598486B48D}"/>
              </a:ext>
            </a:extLst>
          </p:cNvPr>
          <p:cNvSpPr txBox="1"/>
          <p:nvPr/>
        </p:nvSpPr>
        <p:spPr>
          <a:xfrm>
            <a:off x="2420471" y="2635624"/>
            <a:ext cx="184731" cy="307777"/>
          </a:xfrm>
          <a:prstGeom prst="rect">
            <a:avLst/>
          </a:prstGeom>
          <a:noFill/>
        </p:spPr>
        <p:txBody>
          <a:bodyPr wrap="none" rtlCol="0">
            <a:spAutoFit/>
          </a:bodyPr>
          <a:lstStyle/>
          <a:p>
            <a:endParaRPr lang="en-US" dirty="0"/>
          </a:p>
        </p:txBody>
      </p:sp>
      <p:pic>
        <p:nvPicPr>
          <p:cNvPr id="6" name="Picture 5">
            <a:extLst>
              <a:ext uri="{FF2B5EF4-FFF2-40B4-BE49-F238E27FC236}">
                <a16:creationId xmlns:a16="http://schemas.microsoft.com/office/drawing/2014/main" id="{929D70DE-6967-4D4E-B430-9A772BB6666A}"/>
              </a:ext>
            </a:extLst>
          </p:cNvPr>
          <p:cNvPicPr>
            <a:picLocks noChangeAspect="1"/>
          </p:cNvPicPr>
          <p:nvPr/>
        </p:nvPicPr>
        <p:blipFill>
          <a:blip r:embed="rId2"/>
          <a:stretch>
            <a:fillRect/>
          </a:stretch>
        </p:blipFill>
        <p:spPr>
          <a:xfrm>
            <a:off x="1030941" y="2789512"/>
            <a:ext cx="8946776" cy="6009703"/>
          </a:xfrm>
          <a:prstGeom prst="rect">
            <a:avLst/>
          </a:prstGeom>
        </p:spPr>
      </p:pic>
    </p:spTree>
    <p:extLst>
      <p:ext uri="{BB962C8B-B14F-4D97-AF65-F5344CB8AC3E}">
        <p14:creationId xmlns:p14="http://schemas.microsoft.com/office/powerpoint/2010/main" val="32554188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E-Advocacy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753035" y="2145300"/>
            <a:ext cx="11057965" cy="14991850"/>
          </a:xfrm>
        </p:spPr>
        <p:txBody>
          <a:bodyPr/>
          <a:lstStyle/>
          <a:p>
            <a:pPr marL="0" indent="0">
              <a:buNone/>
            </a:pPr>
            <a:r>
              <a:rPr lang="en-GB" b="1" u="sng" dirty="0"/>
              <a:t>Applications:-</a:t>
            </a:r>
            <a:endParaRPr lang="nb-NO" dirty="0"/>
          </a:p>
          <a:p>
            <a:r>
              <a:rPr lang="nb-NO" dirty="0" err="1"/>
              <a:t>Formation</a:t>
            </a:r>
            <a:r>
              <a:rPr lang="nb-NO" dirty="0"/>
              <a:t> </a:t>
            </a:r>
            <a:r>
              <a:rPr lang="nb-NO" dirty="0" err="1"/>
              <a:t>of</a:t>
            </a:r>
            <a:r>
              <a:rPr lang="nb-NO" dirty="0"/>
              <a:t> </a:t>
            </a:r>
            <a:r>
              <a:rPr lang="nb-NO" dirty="0" err="1"/>
              <a:t>groups</a:t>
            </a:r>
            <a:r>
              <a:rPr lang="nb-NO" dirty="0"/>
              <a:t> </a:t>
            </a:r>
            <a:r>
              <a:rPr lang="nb-NO" dirty="0" err="1"/>
              <a:t>that</a:t>
            </a:r>
            <a:r>
              <a:rPr lang="nb-NO" dirty="0"/>
              <a:t> </a:t>
            </a:r>
            <a:r>
              <a:rPr lang="nb-NO" dirty="0" err="1"/>
              <a:t>compel</a:t>
            </a:r>
            <a:r>
              <a:rPr lang="nb-NO" dirty="0"/>
              <a:t> </a:t>
            </a:r>
            <a:r>
              <a:rPr lang="nb-NO" dirty="0" err="1"/>
              <a:t>decision-making</a:t>
            </a:r>
            <a:r>
              <a:rPr lang="nb-NO" dirty="0"/>
              <a:t> </a:t>
            </a:r>
            <a:r>
              <a:rPr lang="nb-NO" dirty="0" err="1"/>
              <a:t>organizations</a:t>
            </a:r>
            <a:r>
              <a:rPr lang="nb-NO" dirty="0"/>
              <a:t> to </a:t>
            </a:r>
            <a:r>
              <a:rPr lang="nb-NO" dirty="0" err="1"/>
              <a:t>recognize</a:t>
            </a:r>
            <a:r>
              <a:rPr lang="nb-NO" dirty="0"/>
              <a:t> </a:t>
            </a:r>
            <a:r>
              <a:rPr lang="nb-NO" dirty="0" err="1"/>
              <a:t>their</a:t>
            </a:r>
            <a:r>
              <a:rPr lang="nb-NO" dirty="0"/>
              <a:t> </a:t>
            </a:r>
            <a:r>
              <a:rPr lang="nb-NO" dirty="0" err="1"/>
              <a:t>concerns</a:t>
            </a:r>
            <a:r>
              <a:rPr lang="nb-NO" dirty="0"/>
              <a:t> </a:t>
            </a:r>
          </a:p>
          <a:p>
            <a:r>
              <a:rPr lang="nb-NO" dirty="0" err="1"/>
              <a:t>Advocating</a:t>
            </a:r>
            <a:r>
              <a:rPr lang="nb-NO" dirty="0"/>
              <a:t> for </a:t>
            </a:r>
            <a:r>
              <a:rPr lang="nb-NO" dirty="0" err="1"/>
              <a:t>the</a:t>
            </a:r>
            <a:r>
              <a:rPr lang="nb-NO" dirty="0"/>
              <a:t> </a:t>
            </a:r>
            <a:r>
              <a:rPr lang="nb-NO" dirty="0" err="1"/>
              <a:t>rights</a:t>
            </a:r>
            <a:r>
              <a:rPr lang="nb-NO" dirty="0"/>
              <a:t> </a:t>
            </a:r>
            <a:r>
              <a:rPr lang="nb-NO" dirty="0" err="1"/>
              <a:t>of</a:t>
            </a:r>
            <a:r>
              <a:rPr lang="nb-NO" dirty="0"/>
              <a:t> </a:t>
            </a:r>
            <a:r>
              <a:rPr lang="nb-NO" dirty="0" err="1"/>
              <a:t>the</a:t>
            </a:r>
            <a:r>
              <a:rPr lang="nb-NO" dirty="0"/>
              <a:t> </a:t>
            </a:r>
            <a:r>
              <a:rPr lang="nb-NO" dirty="0" err="1"/>
              <a:t>marginalized</a:t>
            </a:r>
            <a:r>
              <a:rPr lang="nb-NO" dirty="0"/>
              <a:t> </a:t>
            </a:r>
            <a:r>
              <a:rPr lang="nb-NO" dirty="0" err="1"/>
              <a:t>groups</a:t>
            </a:r>
            <a:r>
              <a:rPr lang="nb-NO" dirty="0"/>
              <a:t> from </a:t>
            </a:r>
            <a:r>
              <a:rPr lang="nb-NO" dirty="0" err="1"/>
              <a:t>the</a:t>
            </a:r>
            <a:r>
              <a:rPr lang="nb-NO" dirty="0"/>
              <a:t> </a:t>
            </a:r>
            <a:r>
              <a:rPr lang="nb-NO" dirty="0" err="1"/>
              <a:t>decision-making</a:t>
            </a:r>
            <a:r>
              <a:rPr lang="nb-NO" dirty="0"/>
              <a:t> organs </a:t>
            </a:r>
          </a:p>
          <a:p>
            <a:r>
              <a:rPr lang="nb-NO" dirty="0" err="1"/>
              <a:t>Compelling</a:t>
            </a:r>
            <a:r>
              <a:rPr lang="nb-NO" dirty="0"/>
              <a:t> for </a:t>
            </a:r>
            <a:r>
              <a:rPr lang="nb-NO" dirty="0" err="1"/>
              <a:t>public</a:t>
            </a:r>
            <a:r>
              <a:rPr lang="nb-NO" dirty="0"/>
              <a:t> </a:t>
            </a:r>
            <a:r>
              <a:rPr lang="nb-NO" dirty="0" err="1"/>
              <a:t>debates</a:t>
            </a:r>
            <a:r>
              <a:rPr lang="nb-NO" dirty="0"/>
              <a:t> </a:t>
            </a:r>
            <a:r>
              <a:rPr lang="nb-NO" dirty="0" err="1"/>
              <a:t>on</a:t>
            </a:r>
            <a:r>
              <a:rPr lang="nb-NO" dirty="0"/>
              <a:t> global </a:t>
            </a:r>
            <a:r>
              <a:rPr lang="nb-NO" dirty="0" err="1"/>
              <a:t>issues</a:t>
            </a:r>
            <a:r>
              <a:rPr lang="nb-NO" dirty="0"/>
              <a:t> and </a:t>
            </a:r>
            <a:r>
              <a:rPr lang="nb-NO" dirty="0" err="1"/>
              <a:t>themes</a:t>
            </a:r>
            <a:r>
              <a:rPr lang="nb-NO" dirty="0"/>
              <a:t> </a:t>
            </a:r>
            <a:r>
              <a:rPr lang="nb-NO" dirty="0" err="1"/>
              <a:t>of</a:t>
            </a:r>
            <a:r>
              <a:rPr lang="nb-NO" dirty="0"/>
              <a:t> </a:t>
            </a:r>
            <a:r>
              <a:rPr lang="nb-NO" dirty="0" err="1"/>
              <a:t>any</a:t>
            </a:r>
            <a:r>
              <a:rPr lang="nb-NO" dirty="0"/>
              <a:t> imminent </a:t>
            </a:r>
            <a:r>
              <a:rPr lang="nb-NO" dirty="0" err="1"/>
              <a:t>conferences</a:t>
            </a:r>
            <a:r>
              <a:rPr lang="nb-NO" dirty="0"/>
              <a:t> </a:t>
            </a:r>
          </a:p>
          <a:p>
            <a:r>
              <a:rPr lang="nb-NO" dirty="0" err="1"/>
              <a:t>Advocating</a:t>
            </a:r>
            <a:r>
              <a:rPr lang="nb-NO" dirty="0"/>
              <a:t> for </a:t>
            </a:r>
            <a:r>
              <a:rPr lang="nb-NO" dirty="0" err="1"/>
              <a:t>wider</a:t>
            </a:r>
            <a:r>
              <a:rPr lang="nb-NO" dirty="0"/>
              <a:t> </a:t>
            </a:r>
            <a:r>
              <a:rPr lang="nb-NO" dirty="0" err="1"/>
              <a:t>involvement</a:t>
            </a:r>
            <a:r>
              <a:rPr lang="nb-NO" dirty="0"/>
              <a:t> in </a:t>
            </a:r>
            <a:r>
              <a:rPr lang="nb-NO" dirty="0" err="1"/>
              <a:t>decision-making</a:t>
            </a:r>
            <a:r>
              <a:rPr lang="nb-NO" dirty="0"/>
              <a:t> </a:t>
            </a:r>
            <a:r>
              <a:rPr lang="nb-NO" dirty="0" err="1"/>
              <a:t>processes</a:t>
            </a:r>
            <a:r>
              <a:rPr lang="nb-NO" dirty="0"/>
              <a:t> </a:t>
            </a:r>
          </a:p>
          <a:p>
            <a:r>
              <a:rPr lang="nb-NO" dirty="0" err="1"/>
              <a:t>Building</a:t>
            </a:r>
            <a:r>
              <a:rPr lang="nb-NO" dirty="0"/>
              <a:t> up global </a:t>
            </a:r>
            <a:r>
              <a:rPr lang="nb-NO" dirty="0" err="1"/>
              <a:t>expertise</a:t>
            </a:r>
            <a:r>
              <a:rPr lang="nb-NO" dirty="0"/>
              <a:t> </a:t>
            </a:r>
            <a:r>
              <a:rPr lang="nb-NO" dirty="0" err="1"/>
              <a:t>on</a:t>
            </a:r>
            <a:r>
              <a:rPr lang="nb-NO" dirty="0"/>
              <a:t> a </a:t>
            </a:r>
            <a:r>
              <a:rPr lang="nb-NO" dirty="0" err="1"/>
              <a:t>particular</a:t>
            </a:r>
            <a:r>
              <a:rPr lang="nb-NO" dirty="0"/>
              <a:t> </a:t>
            </a:r>
            <a:r>
              <a:rPr lang="nb-NO" dirty="0" err="1"/>
              <a:t>theme</a:t>
            </a:r>
            <a:r>
              <a:rPr lang="nb-NO" dirty="0"/>
              <a:t> in absence </a:t>
            </a:r>
            <a:r>
              <a:rPr lang="nb-NO" dirty="0" err="1"/>
              <a:t>of</a:t>
            </a:r>
            <a:r>
              <a:rPr lang="nb-NO" dirty="0"/>
              <a:t> </a:t>
            </a:r>
            <a:r>
              <a:rPr lang="nb-NO" dirty="0" err="1"/>
              <a:t>localised</a:t>
            </a:r>
            <a:r>
              <a:rPr lang="nb-NO" dirty="0"/>
              <a:t> </a:t>
            </a:r>
            <a:r>
              <a:rPr lang="nb-NO" dirty="0" err="1"/>
              <a:t>information</a:t>
            </a:r>
            <a:r>
              <a:rPr lang="nb-NO" dirty="0"/>
              <a:t> to </a:t>
            </a:r>
            <a:r>
              <a:rPr lang="nb-NO" dirty="0" err="1"/>
              <a:t>aid</a:t>
            </a:r>
            <a:r>
              <a:rPr lang="nb-NO" dirty="0"/>
              <a:t> </a:t>
            </a:r>
            <a:r>
              <a:rPr lang="nb-NO" dirty="0" err="1"/>
              <a:t>decision-making</a:t>
            </a:r>
            <a:r>
              <a:rPr lang="nb-NO" dirty="0"/>
              <a:t>.</a:t>
            </a:r>
          </a:p>
          <a:p>
            <a:pPr marL="685800" indent="-685800"/>
            <a:endParaRPr lang="en-GB" b="1" u="sng" dirty="0"/>
          </a:p>
          <a:p>
            <a:pPr marL="0" indent="0">
              <a:buNone/>
            </a:pPr>
            <a:br>
              <a:rPr lang="en-GB" dirty="0"/>
            </a:br>
            <a:endParaRPr lang="en-GB" b="1" u="sng"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3502CF1-AD19-3D41-984A-E7598486B48D}"/>
              </a:ext>
            </a:extLst>
          </p:cNvPr>
          <p:cNvSpPr txBox="1"/>
          <p:nvPr/>
        </p:nvSpPr>
        <p:spPr>
          <a:xfrm>
            <a:off x="2420471" y="2635624"/>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317924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E-Advocacy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753035" y="2145300"/>
            <a:ext cx="11057965" cy="14991850"/>
          </a:xfrm>
        </p:spPr>
        <p:txBody>
          <a:bodyPr/>
          <a:lstStyle/>
          <a:p>
            <a:pPr marL="0" indent="0">
              <a:buNone/>
            </a:pPr>
            <a:r>
              <a:rPr lang="nb-NO" b="1" u="sng" dirty="0" err="1"/>
              <a:t>Examples</a:t>
            </a:r>
            <a:r>
              <a:rPr lang="nb-NO" b="1" u="sng" dirty="0"/>
              <a:t>:</a:t>
            </a:r>
          </a:p>
          <a:p>
            <a:pPr marL="0" indent="0">
              <a:buNone/>
            </a:pPr>
            <a:r>
              <a:rPr lang="nb-NO" b="1" dirty="0"/>
              <a:t>Global: </a:t>
            </a:r>
            <a:r>
              <a:rPr lang="nb-NO" b="1" u="sng" dirty="0">
                <a:solidFill>
                  <a:srgbClr val="011893"/>
                </a:solidFill>
                <a:hlinkClick r:id="rId2">
                  <a:extLst>
                    <a:ext uri="{A12FA001-AC4F-418D-AE19-62706E023703}">
                      <ahyp:hlinkClr xmlns:ahyp="http://schemas.microsoft.com/office/drawing/2018/hyperlinkcolor" val="tx"/>
                    </a:ext>
                  </a:extLst>
                </a:hlinkClick>
              </a:rPr>
              <a:t>Drop the Debt Campaign</a:t>
            </a:r>
            <a:r>
              <a:rPr lang="nb-NO" dirty="0">
                <a:solidFill>
                  <a:srgbClr val="011893"/>
                </a:solidFill>
              </a:rPr>
              <a:t> - </a:t>
            </a:r>
          </a:p>
          <a:p>
            <a:pPr marL="685800" indent="-685800"/>
            <a:r>
              <a:rPr lang="nb-NO" dirty="0" err="1"/>
              <a:t>the</a:t>
            </a:r>
            <a:r>
              <a:rPr lang="nb-NO" dirty="0"/>
              <a:t> </a:t>
            </a:r>
            <a:r>
              <a:rPr lang="nb-NO" dirty="0" err="1"/>
              <a:t>campaign</a:t>
            </a:r>
            <a:r>
              <a:rPr lang="nb-NO" dirty="0"/>
              <a:t> </a:t>
            </a:r>
            <a:r>
              <a:rPr lang="nb-NO" dirty="0" err="1"/>
              <a:t>spreads</a:t>
            </a:r>
            <a:r>
              <a:rPr lang="nb-NO" dirty="0"/>
              <a:t> </a:t>
            </a:r>
            <a:r>
              <a:rPr lang="nb-NO" dirty="0" err="1"/>
              <a:t>awareness</a:t>
            </a:r>
            <a:r>
              <a:rPr lang="nb-NO" dirty="0"/>
              <a:t> </a:t>
            </a:r>
            <a:r>
              <a:rPr lang="nb-NO" dirty="0" err="1"/>
              <a:t>of</a:t>
            </a:r>
            <a:r>
              <a:rPr lang="nb-NO" dirty="0"/>
              <a:t> </a:t>
            </a:r>
            <a:r>
              <a:rPr lang="nb-NO" dirty="0" err="1"/>
              <a:t>their</a:t>
            </a:r>
            <a:r>
              <a:rPr lang="nb-NO" dirty="0"/>
              <a:t> </a:t>
            </a:r>
            <a:r>
              <a:rPr lang="nb-NO" dirty="0" err="1"/>
              <a:t>activities</a:t>
            </a:r>
            <a:r>
              <a:rPr lang="nb-NO" dirty="0"/>
              <a:t> </a:t>
            </a:r>
            <a:r>
              <a:rPr lang="nb-NO" dirty="0" err="1"/>
              <a:t>through</a:t>
            </a:r>
            <a:r>
              <a:rPr lang="nb-NO" dirty="0"/>
              <a:t> emails and </a:t>
            </a:r>
            <a:r>
              <a:rPr lang="nb-NO" dirty="0" err="1"/>
              <a:t>mobilises</a:t>
            </a:r>
            <a:r>
              <a:rPr lang="nb-NO" dirty="0"/>
              <a:t> support </a:t>
            </a:r>
            <a:r>
              <a:rPr lang="nb-NO" dirty="0" err="1"/>
              <a:t>of</a:t>
            </a:r>
            <a:r>
              <a:rPr lang="nb-NO" dirty="0"/>
              <a:t> </a:t>
            </a:r>
            <a:r>
              <a:rPr lang="nb-NO" dirty="0" err="1"/>
              <a:t>concerned</a:t>
            </a:r>
            <a:r>
              <a:rPr lang="nb-NO" dirty="0"/>
              <a:t> </a:t>
            </a:r>
            <a:r>
              <a:rPr lang="nb-NO" dirty="0" err="1"/>
              <a:t>individuals</a:t>
            </a:r>
            <a:r>
              <a:rPr lang="nb-NO" dirty="0"/>
              <a:t>, and </a:t>
            </a:r>
            <a:r>
              <a:rPr lang="nb-NO" dirty="0" err="1"/>
              <a:t>encourages</a:t>
            </a:r>
            <a:r>
              <a:rPr lang="nb-NO" dirty="0"/>
              <a:t> </a:t>
            </a:r>
            <a:r>
              <a:rPr lang="nb-NO" dirty="0" err="1"/>
              <a:t>them</a:t>
            </a:r>
            <a:r>
              <a:rPr lang="nb-NO" dirty="0"/>
              <a:t> to </a:t>
            </a:r>
            <a:r>
              <a:rPr lang="nb-NO" dirty="0" err="1"/>
              <a:t>directly</a:t>
            </a:r>
            <a:r>
              <a:rPr lang="nb-NO" dirty="0"/>
              <a:t> </a:t>
            </a:r>
            <a:r>
              <a:rPr lang="nb-NO" dirty="0" err="1"/>
              <a:t>express</a:t>
            </a:r>
            <a:r>
              <a:rPr lang="nb-NO" dirty="0"/>
              <a:t> </a:t>
            </a:r>
            <a:r>
              <a:rPr lang="nb-NO" dirty="0" err="1"/>
              <a:t>their</a:t>
            </a:r>
            <a:r>
              <a:rPr lang="nb-NO" dirty="0"/>
              <a:t> </a:t>
            </a:r>
            <a:r>
              <a:rPr lang="nb-NO" dirty="0" err="1"/>
              <a:t>concern</a:t>
            </a:r>
            <a:r>
              <a:rPr lang="nb-NO" dirty="0"/>
              <a:t> to </a:t>
            </a:r>
            <a:r>
              <a:rPr lang="nb-NO" dirty="0" err="1"/>
              <a:t>key</a:t>
            </a:r>
            <a:r>
              <a:rPr lang="nb-NO" dirty="0"/>
              <a:t> </a:t>
            </a:r>
            <a:r>
              <a:rPr lang="nb-NO" dirty="0" err="1"/>
              <a:t>decision</a:t>
            </a:r>
            <a:r>
              <a:rPr lang="nb-NO" dirty="0"/>
              <a:t>-makers (by </a:t>
            </a:r>
            <a:r>
              <a:rPr lang="nb-NO" dirty="0" err="1"/>
              <a:t>making</a:t>
            </a:r>
            <a:r>
              <a:rPr lang="nb-NO" dirty="0"/>
              <a:t> </a:t>
            </a:r>
            <a:r>
              <a:rPr lang="nb-NO" dirty="0" err="1"/>
              <a:t>available</a:t>
            </a:r>
            <a:r>
              <a:rPr lang="nb-NO" dirty="0"/>
              <a:t> </a:t>
            </a:r>
            <a:r>
              <a:rPr lang="nb-NO" dirty="0" err="1"/>
              <a:t>their</a:t>
            </a:r>
            <a:r>
              <a:rPr lang="nb-NO" dirty="0"/>
              <a:t> email and </a:t>
            </a:r>
            <a:r>
              <a:rPr lang="nb-NO" dirty="0" err="1"/>
              <a:t>other</a:t>
            </a:r>
            <a:r>
              <a:rPr lang="nb-NO" dirty="0"/>
              <a:t> </a:t>
            </a:r>
            <a:r>
              <a:rPr lang="nb-NO" dirty="0" err="1"/>
              <a:t>contact</a:t>
            </a:r>
            <a:r>
              <a:rPr lang="nb-NO" dirty="0"/>
              <a:t> </a:t>
            </a:r>
            <a:r>
              <a:rPr lang="nb-NO" dirty="0" err="1"/>
              <a:t>addresses</a:t>
            </a:r>
            <a:r>
              <a:rPr lang="nb-NO" dirty="0"/>
              <a:t>).</a:t>
            </a:r>
          </a:p>
          <a:p>
            <a:r>
              <a:rPr lang="nb-NO" dirty="0"/>
              <a:t>   </a:t>
            </a:r>
            <a:r>
              <a:rPr lang="nb-NO" b="1" u="sng" dirty="0">
                <a:hlinkClick r:id="rId2"/>
              </a:rPr>
              <a:t>http://www.jubileeusa.org/</a:t>
            </a:r>
            <a:endParaRPr lang="nb-NO" sz="4400" b="1" u="sng" spc="-160" dirty="0">
              <a:latin typeface="Chalkboard" panose="03050602040202020205" pitchFamily="66" charset="77"/>
              <a:cs typeface="Arial"/>
            </a:endParaRPr>
          </a:p>
          <a:p>
            <a:pPr marL="0" indent="0">
              <a:buNone/>
            </a:pPr>
            <a:r>
              <a:rPr lang="nb-NO" b="1" dirty="0" err="1"/>
              <a:t>India:PRS</a:t>
            </a:r>
            <a:r>
              <a:rPr lang="nb-NO" b="1" dirty="0"/>
              <a:t> Legislative Research</a:t>
            </a:r>
            <a:endParaRPr lang="nb-NO" dirty="0"/>
          </a:p>
          <a:p>
            <a:r>
              <a:rPr lang="nb-NO" dirty="0" err="1"/>
              <a:t>Tracks</a:t>
            </a:r>
            <a:r>
              <a:rPr lang="nb-NO" dirty="0"/>
              <a:t> </a:t>
            </a:r>
            <a:r>
              <a:rPr lang="nb-NO" dirty="0" err="1"/>
              <a:t>parliamentary</a:t>
            </a:r>
            <a:r>
              <a:rPr lang="nb-NO" dirty="0"/>
              <a:t> </a:t>
            </a:r>
            <a:r>
              <a:rPr lang="nb-NO" dirty="0" err="1"/>
              <a:t>bills</a:t>
            </a:r>
            <a:r>
              <a:rPr lang="nb-NO" dirty="0"/>
              <a:t> </a:t>
            </a:r>
            <a:r>
              <a:rPr lang="nb-NO" dirty="0" err="1"/>
              <a:t>which</a:t>
            </a:r>
            <a:r>
              <a:rPr lang="nb-NO" dirty="0"/>
              <a:t> have </a:t>
            </a:r>
            <a:r>
              <a:rPr lang="nb-NO" dirty="0" err="1"/>
              <a:t>been</a:t>
            </a:r>
            <a:r>
              <a:rPr lang="nb-NO" dirty="0"/>
              <a:t> </a:t>
            </a:r>
            <a:r>
              <a:rPr lang="nb-NO" dirty="0" err="1"/>
              <a:t>introduced</a:t>
            </a:r>
            <a:r>
              <a:rPr lang="nb-NO" dirty="0"/>
              <a:t> and </a:t>
            </a:r>
            <a:r>
              <a:rPr lang="nb-NO" dirty="0" err="1"/>
              <a:t>are</a:t>
            </a:r>
            <a:r>
              <a:rPr lang="nb-NO" dirty="0"/>
              <a:t> </a:t>
            </a:r>
            <a:r>
              <a:rPr lang="nb-NO" dirty="0" err="1"/>
              <a:t>coming</a:t>
            </a:r>
            <a:r>
              <a:rPr lang="nb-NO" dirty="0"/>
              <a:t> up for </a:t>
            </a:r>
            <a:r>
              <a:rPr lang="nb-NO" dirty="0" err="1"/>
              <a:t>discussions</a:t>
            </a:r>
            <a:r>
              <a:rPr lang="nb-NO" dirty="0"/>
              <a:t>. It analyses </a:t>
            </a:r>
            <a:r>
              <a:rPr lang="nb-NO" dirty="0" err="1"/>
              <a:t>the</a:t>
            </a:r>
            <a:r>
              <a:rPr lang="nb-NO" dirty="0"/>
              <a:t> </a:t>
            </a:r>
            <a:r>
              <a:rPr lang="nb-NO" dirty="0" err="1"/>
              <a:t>bills</a:t>
            </a:r>
            <a:r>
              <a:rPr lang="nb-NO" dirty="0"/>
              <a:t>, </a:t>
            </a:r>
            <a:r>
              <a:rPr lang="nb-NO" dirty="0" err="1"/>
              <a:t>prepares</a:t>
            </a:r>
            <a:r>
              <a:rPr lang="nb-NO" dirty="0"/>
              <a:t> </a:t>
            </a:r>
            <a:r>
              <a:rPr lang="nb-NO" dirty="0" err="1"/>
              <a:t>summaries</a:t>
            </a:r>
            <a:r>
              <a:rPr lang="nb-NO" dirty="0"/>
              <a:t> </a:t>
            </a:r>
            <a:r>
              <a:rPr lang="nb-NO" dirty="0" err="1"/>
              <a:t>of</a:t>
            </a:r>
            <a:r>
              <a:rPr lang="nb-NO" dirty="0"/>
              <a:t> reports </a:t>
            </a:r>
            <a:r>
              <a:rPr lang="nb-NO" dirty="0" err="1"/>
              <a:t>of</a:t>
            </a:r>
            <a:r>
              <a:rPr lang="nb-NO" dirty="0"/>
              <a:t> </a:t>
            </a:r>
            <a:r>
              <a:rPr lang="nb-NO" dirty="0" err="1"/>
              <a:t>standing</a:t>
            </a:r>
            <a:r>
              <a:rPr lang="nb-NO" dirty="0"/>
              <a:t> </a:t>
            </a:r>
            <a:r>
              <a:rPr lang="nb-NO" dirty="0" err="1"/>
              <a:t>committees</a:t>
            </a:r>
            <a:r>
              <a:rPr lang="nb-NO" dirty="0"/>
              <a:t>, </a:t>
            </a:r>
            <a:r>
              <a:rPr lang="nb-NO" dirty="0" err="1"/>
              <a:t>puts</a:t>
            </a:r>
            <a:r>
              <a:rPr lang="nb-NO" dirty="0"/>
              <a:t> forward </a:t>
            </a:r>
            <a:r>
              <a:rPr lang="nb-NO" dirty="0" err="1"/>
              <a:t>its</a:t>
            </a:r>
            <a:r>
              <a:rPr lang="nb-NO" dirty="0"/>
              <a:t> </a:t>
            </a:r>
            <a:r>
              <a:rPr lang="nb-NO" dirty="0" err="1"/>
              <a:t>position</a:t>
            </a:r>
            <a:r>
              <a:rPr lang="nb-NO" dirty="0"/>
              <a:t>, and </a:t>
            </a:r>
            <a:r>
              <a:rPr lang="nb-NO" dirty="0" err="1"/>
              <a:t>engages</a:t>
            </a:r>
            <a:r>
              <a:rPr lang="nb-NO" dirty="0"/>
              <a:t> in </a:t>
            </a:r>
            <a:r>
              <a:rPr lang="nb-NO" dirty="0" err="1"/>
              <a:t>processes</a:t>
            </a:r>
            <a:r>
              <a:rPr lang="nb-NO" dirty="0"/>
              <a:t> </a:t>
            </a:r>
            <a:r>
              <a:rPr lang="nb-NO" dirty="0" err="1"/>
              <a:t>which</a:t>
            </a:r>
            <a:r>
              <a:rPr lang="nb-NO" dirty="0"/>
              <a:t> </a:t>
            </a:r>
            <a:r>
              <a:rPr lang="nb-NO" dirty="0" err="1"/>
              <a:t>allow</a:t>
            </a:r>
            <a:r>
              <a:rPr lang="nb-NO" dirty="0"/>
              <a:t> </a:t>
            </a:r>
            <a:r>
              <a:rPr lang="nb-NO" dirty="0" err="1"/>
              <a:t>them</a:t>
            </a:r>
            <a:r>
              <a:rPr lang="nb-NO" dirty="0"/>
              <a:t> to </a:t>
            </a:r>
            <a:r>
              <a:rPr lang="nb-NO" dirty="0" err="1"/>
              <a:t>voice</a:t>
            </a:r>
            <a:r>
              <a:rPr lang="nb-NO" dirty="0"/>
              <a:t> </a:t>
            </a:r>
            <a:r>
              <a:rPr lang="nb-NO" dirty="0" err="1"/>
              <a:t>their</a:t>
            </a:r>
            <a:r>
              <a:rPr lang="nb-NO" dirty="0"/>
              <a:t> opinions.</a:t>
            </a:r>
          </a:p>
          <a:p>
            <a:r>
              <a:rPr lang="nb-NO" u="sng" dirty="0">
                <a:hlinkClick r:id="rId3"/>
              </a:rPr>
              <a:t>http://www.prsindia.org/billtrack/</a:t>
            </a:r>
            <a:endParaRPr lang="nb-NO" dirty="0"/>
          </a:p>
          <a:p>
            <a:pPr marL="355600" marR="40005">
              <a:lnSpc>
                <a:spcPct val="80000"/>
              </a:lnSpc>
              <a:spcBef>
                <a:spcPts val="645"/>
              </a:spcBef>
            </a:pPr>
            <a:endParaRPr lang="en-GB" b="1" u="sng" dirty="0">
              <a:latin typeface="Chalkboard" panose="03050602040202020205" pitchFamily="66" charset="77"/>
            </a:endParaRPr>
          </a:p>
          <a:p>
            <a:pPr marL="0" indent="0">
              <a:buNone/>
            </a:pPr>
            <a:br>
              <a:rPr lang="en-GB" dirty="0"/>
            </a:br>
            <a:endParaRPr lang="en-GB" b="1" u="sng"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3502CF1-AD19-3D41-984A-E7598486B48D}"/>
              </a:ext>
            </a:extLst>
          </p:cNvPr>
          <p:cNvSpPr txBox="1"/>
          <p:nvPr/>
        </p:nvSpPr>
        <p:spPr>
          <a:xfrm>
            <a:off x="2420471" y="2635624"/>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1540744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E-Advocacy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753035" y="2145300"/>
            <a:ext cx="11057965" cy="14991850"/>
          </a:xfrm>
        </p:spPr>
        <p:txBody>
          <a:bodyPr/>
          <a:lstStyle/>
          <a:p>
            <a:pPr marL="0" indent="0">
              <a:buNone/>
            </a:pPr>
            <a:r>
              <a:rPr lang="nb-NO" b="1" u="sng" dirty="0"/>
              <a:t>Evaluation (</a:t>
            </a:r>
            <a:r>
              <a:rPr lang="nb-NO" b="1" u="sng" dirty="0" err="1"/>
              <a:t>pros</a:t>
            </a:r>
            <a:r>
              <a:rPr lang="nb-NO" b="1" u="sng" dirty="0"/>
              <a:t> and </a:t>
            </a:r>
            <a:r>
              <a:rPr lang="nb-NO" b="1" u="sng" dirty="0" err="1"/>
              <a:t>cons</a:t>
            </a:r>
            <a:r>
              <a:rPr lang="nb-NO" b="1" u="sng" dirty="0"/>
              <a:t>)/</a:t>
            </a:r>
            <a:r>
              <a:rPr lang="nb-NO" b="1" u="sng" dirty="0" err="1"/>
              <a:t>Discussion</a:t>
            </a:r>
            <a:r>
              <a:rPr lang="nb-NO" b="1" u="sng" dirty="0"/>
              <a:t>:</a:t>
            </a:r>
            <a:endParaRPr lang="nb-NO" dirty="0"/>
          </a:p>
          <a:p>
            <a:r>
              <a:rPr lang="nb-NO" dirty="0"/>
              <a:t>This </a:t>
            </a:r>
            <a:r>
              <a:rPr lang="nb-NO" dirty="0" err="1"/>
              <a:t>model</a:t>
            </a:r>
            <a:r>
              <a:rPr lang="nb-NO" dirty="0"/>
              <a:t> </a:t>
            </a:r>
            <a:r>
              <a:rPr lang="nb-NO" dirty="0" err="1"/>
              <a:t>gained</a:t>
            </a:r>
            <a:r>
              <a:rPr lang="nb-NO" dirty="0"/>
              <a:t> </a:t>
            </a:r>
            <a:r>
              <a:rPr lang="nb-NO" dirty="0" err="1"/>
              <a:t>ground</a:t>
            </a:r>
            <a:r>
              <a:rPr lang="nb-NO" dirty="0"/>
              <a:t> </a:t>
            </a:r>
            <a:r>
              <a:rPr lang="nb-NO" dirty="0" err="1"/>
              <a:t>after</a:t>
            </a:r>
            <a:r>
              <a:rPr lang="nb-NO" dirty="0"/>
              <a:t> </a:t>
            </a:r>
            <a:r>
              <a:rPr lang="nb-NO" dirty="0" err="1"/>
              <a:t>the</a:t>
            </a:r>
            <a:r>
              <a:rPr lang="nb-NO" dirty="0"/>
              <a:t> </a:t>
            </a:r>
            <a:r>
              <a:rPr lang="nb-NO" dirty="0" err="1"/>
              <a:t>onset</a:t>
            </a:r>
            <a:r>
              <a:rPr lang="nb-NO" dirty="0"/>
              <a:t> </a:t>
            </a:r>
            <a:r>
              <a:rPr lang="nb-NO" dirty="0" err="1"/>
              <a:t>of</a:t>
            </a:r>
            <a:r>
              <a:rPr lang="nb-NO" dirty="0"/>
              <a:t> </a:t>
            </a:r>
            <a:r>
              <a:rPr lang="nb-NO" dirty="0" err="1"/>
              <a:t>the</a:t>
            </a:r>
            <a:r>
              <a:rPr lang="nb-NO" dirty="0"/>
              <a:t> Seattle </a:t>
            </a:r>
            <a:r>
              <a:rPr lang="nb-NO" dirty="0" err="1"/>
              <a:t>round</a:t>
            </a:r>
            <a:r>
              <a:rPr lang="nb-NO" dirty="0"/>
              <a:t> </a:t>
            </a:r>
            <a:r>
              <a:rPr lang="nb-NO" dirty="0" err="1"/>
              <a:t>of</a:t>
            </a:r>
            <a:r>
              <a:rPr lang="nb-NO" dirty="0"/>
              <a:t> WTO </a:t>
            </a:r>
            <a:r>
              <a:rPr lang="nb-NO" dirty="0" err="1"/>
              <a:t>which</a:t>
            </a:r>
            <a:r>
              <a:rPr lang="nb-NO" dirty="0"/>
              <a:t> led to </a:t>
            </a:r>
            <a:r>
              <a:rPr lang="nb-NO" dirty="0" err="1"/>
              <a:t>the</a:t>
            </a:r>
            <a:r>
              <a:rPr lang="nb-NO" dirty="0"/>
              <a:t> </a:t>
            </a:r>
            <a:r>
              <a:rPr lang="nb-NO" dirty="0" err="1"/>
              <a:t>formation</a:t>
            </a:r>
            <a:r>
              <a:rPr lang="nb-NO" dirty="0"/>
              <a:t> </a:t>
            </a:r>
            <a:r>
              <a:rPr lang="nb-NO" dirty="0" err="1"/>
              <a:t>various</a:t>
            </a:r>
            <a:r>
              <a:rPr lang="nb-NO" dirty="0"/>
              <a:t> </a:t>
            </a:r>
            <a:r>
              <a:rPr lang="nb-NO" dirty="0" err="1"/>
              <a:t>virtual</a:t>
            </a:r>
            <a:r>
              <a:rPr lang="nb-NO" dirty="0"/>
              <a:t> </a:t>
            </a:r>
            <a:r>
              <a:rPr lang="nb-NO" dirty="0" err="1"/>
              <a:t>communities</a:t>
            </a:r>
            <a:r>
              <a:rPr lang="nb-NO" dirty="0"/>
              <a:t> </a:t>
            </a:r>
            <a:r>
              <a:rPr lang="nb-NO" dirty="0" err="1"/>
              <a:t>that</a:t>
            </a:r>
            <a:r>
              <a:rPr lang="nb-NO" dirty="0"/>
              <a:t> </a:t>
            </a:r>
            <a:r>
              <a:rPr lang="nb-NO" dirty="0" err="1"/>
              <a:t>advocate</a:t>
            </a:r>
            <a:r>
              <a:rPr lang="nb-NO" dirty="0"/>
              <a:t> </a:t>
            </a:r>
            <a:r>
              <a:rPr lang="nb-NO" dirty="0" err="1"/>
              <a:t>the</a:t>
            </a:r>
            <a:r>
              <a:rPr lang="nb-NO" dirty="0"/>
              <a:t> </a:t>
            </a:r>
            <a:r>
              <a:rPr lang="nb-NO" dirty="0" err="1"/>
              <a:t>concerns</a:t>
            </a:r>
            <a:r>
              <a:rPr lang="nb-NO" dirty="0"/>
              <a:t> </a:t>
            </a:r>
            <a:r>
              <a:rPr lang="nb-NO" dirty="0" err="1"/>
              <a:t>of</a:t>
            </a:r>
            <a:r>
              <a:rPr lang="nb-NO" dirty="0"/>
              <a:t> </a:t>
            </a:r>
            <a:r>
              <a:rPr lang="nb-NO" dirty="0" err="1"/>
              <a:t>the</a:t>
            </a:r>
            <a:r>
              <a:rPr lang="nb-NO" dirty="0"/>
              <a:t> </a:t>
            </a:r>
            <a:r>
              <a:rPr lang="nb-NO" dirty="0" err="1"/>
              <a:t>developing</a:t>
            </a:r>
            <a:r>
              <a:rPr lang="nb-NO" dirty="0"/>
              <a:t> </a:t>
            </a:r>
            <a:r>
              <a:rPr lang="nb-NO" dirty="0" err="1"/>
              <a:t>nations</a:t>
            </a:r>
            <a:r>
              <a:rPr lang="nb-NO" dirty="0"/>
              <a:t> in </a:t>
            </a:r>
            <a:r>
              <a:rPr lang="nb-NO" dirty="0" err="1"/>
              <a:t>the</a:t>
            </a:r>
            <a:r>
              <a:rPr lang="nb-NO" dirty="0"/>
              <a:t> WTO </a:t>
            </a:r>
            <a:r>
              <a:rPr lang="nb-NO" dirty="0" err="1"/>
              <a:t>agreement</a:t>
            </a:r>
            <a:r>
              <a:rPr lang="nb-NO" dirty="0"/>
              <a:t>. This </a:t>
            </a:r>
            <a:r>
              <a:rPr lang="nb-NO" dirty="0" err="1"/>
              <a:t>was</a:t>
            </a:r>
            <a:r>
              <a:rPr lang="nb-NO" dirty="0"/>
              <a:t> as a </a:t>
            </a:r>
            <a:r>
              <a:rPr lang="nb-NO" dirty="0" err="1"/>
              <a:t>result</a:t>
            </a:r>
            <a:r>
              <a:rPr lang="nb-NO" dirty="0"/>
              <a:t> </a:t>
            </a:r>
            <a:r>
              <a:rPr lang="nb-NO" dirty="0" err="1"/>
              <a:t>of</a:t>
            </a:r>
            <a:r>
              <a:rPr lang="nb-NO" dirty="0"/>
              <a:t> massive </a:t>
            </a:r>
            <a:r>
              <a:rPr lang="nb-NO" dirty="0" err="1"/>
              <a:t>discussions</a:t>
            </a:r>
            <a:r>
              <a:rPr lang="nb-NO" dirty="0"/>
              <a:t> </a:t>
            </a:r>
            <a:r>
              <a:rPr lang="nb-NO" dirty="0" err="1"/>
              <a:t>that</a:t>
            </a:r>
            <a:r>
              <a:rPr lang="nb-NO" dirty="0"/>
              <a:t> must have </a:t>
            </a:r>
            <a:r>
              <a:rPr lang="nb-NO" dirty="0" err="1"/>
              <a:t>taken</a:t>
            </a:r>
            <a:r>
              <a:rPr lang="nb-NO" dirty="0"/>
              <a:t> </a:t>
            </a:r>
            <a:r>
              <a:rPr lang="nb-NO" dirty="0" err="1"/>
              <a:t>place</a:t>
            </a:r>
            <a:r>
              <a:rPr lang="nb-NO" dirty="0"/>
              <a:t> over </a:t>
            </a:r>
            <a:r>
              <a:rPr lang="nb-NO" dirty="0" err="1"/>
              <a:t>virtual</a:t>
            </a:r>
            <a:r>
              <a:rPr lang="nb-NO" dirty="0"/>
              <a:t> </a:t>
            </a:r>
            <a:r>
              <a:rPr lang="nb-NO" dirty="0" err="1"/>
              <a:t>networks</a:t>
            </a:r>
            <a:r>
              <a:rPr lang="nb-NO" dirty="0"/>
              <a:t> </a:t>
            </a:r>
            <a:r>
              <a:rPr lang="nb-NO" dirty="0" err="1"/>
              <a:t>before</a:t>
            </a:r>
            <a:r>
              <a:rPr lang="nb-NO" dirty="0"/>
              <a:t> </a:t>
            </a:r>
            <a:r>
              <a:rPr lang="nb-NO" dirty="0" err="1"/>
              <a:t>the</a:t>
            </a:r>
            <a:r>
              <a:rPr lang="nb-NO" dirty="0"/>
              <a:t> </a:t>
            </a:r>
            <a:r>
              <a:rPr lang="nb-NO" dirty="0" err="1"/>
              <a:t>summit</a:t>
            </a:r>
            <a:r>
              <a:rPr lang="nb-NO" dirty="0"/>
              <a:t>. </a:t>
            </a:r>
          </a:p>
          <a:p>
            <a:r>
              <a:rPr lang="nb-NO" dirty="0"/>
              <a:t> The </a:t>
            </a:r>
            <a:r>
              <a:rPr lang="nb-NO" dirty="0" err="1"/>
              <a:t>model</a:t>
            </a:r>
            <a:r>
              <a:rPr lang="nb-NO" dirty="0"/>
              <a:t> </a:t>
            </a:r>
            <a:r>
              <a:rPr lang="nb-NO" dirty="0" err="1"/>
              <a:t>increases</a:t>
            </a:r>
            <a:r>
              <a:rPr lang="nb-NO" dirty="0"/>
              <a:t> </a:t>
            </a:r>
            <a:r>
              <a:rPr lang="nb-NO" dirty="0" err="1"/>
              <a:t>the</a:t>
            </a:r>
            <a:r>
              <a:rPr lang="nb-NO" dirty="0"/>
              <a:t> range </a:t>
            </a:r>
            <a:r>
              <a:rPr lang="nb-NO" dirty="0" err="1"/>
              <a:t>of</a:t>
            </a:r>
            <a:r>
              <a:rPr lang="nb-NO" dirty="0"/>
              <a:t> </a:t>
            </a:r>
            <a:r>
              <a:rPr lang="nb-NO" dirty="0" err="1"/>
              <a:t>membership</a:t>
            </a:r>
            <a:r>
              <a:rPr lang="nb-NO" dirty="0"/>
              <a:t> </a:t>
            </a:r>
            <a:r>
              <a:rPr lang="nb-NO" dirty="0" err="1"/>
              <a:t>of</a:t>
            </a:r>
            <a:r>
              <a:rPr lang="nb-NO" dirty="0"/>
              <a:t> </a:t>
            </a:r>
            <a:r>
              <a:rPr lang="nb-NO" dirty="0" err="1"/>
              <a:t>individuals</a:t>
            </a:r>
            <a:r>
              <a:rPr lang="nb-NO" dirty="0"/>
              <a:t> and </a:t>
            </a:r>
            <a:r>
              <a:rPr lang="nb-NO" dirty="0" err="1"/>
              <a:t>communities</a:t>
            </a:r>
            <a:r>
              <a:rPr lang="nb-NO" dirty="0"/>
              <a:t> in </a:t>
            </a:r>
            <a:r>
              <a:rPr lang="nb-NO" dirty="0" err="1"/>
              <a:t>debates</a:t>
            </a:r>
            <a:r>
              <a:rPr lang="nb-NO" dirty="0"/>
              <a:t> and </a:t>
            </a:r>
            <a:r>
              <a:rPr lang="nb-NO" dirty="0" err="1"/>
              <a:t>any</a:t>
            </a:r>
            <a:r>
              <a:rPr lang="nb-NO" dirty="0"/>
              <a:t> policy </a:t>
            </a:r>
            <a:r>
              <a:rPr lang="nb-NO" dirty="0" err="1"/>
              <a:t>issues</a:t>
            </a:r>
            <a:r>
              <a:rPr lang="nb-NO" dirty="0"/>
              <a:t>. </a:t>
            </a:r>
          </a:p>
          <a:p>
            <a:r>
              <a:rPr lang="nb-NO" dirty="0"/>
              <a:t>The </a:t>
            </a:r>
            <a:r>
              <a:rPr lang="nb-NO" dirty="0" err="1"/>
              <a:t>model</a:t>
            </a:r>
            <a:r>
              <a:rPr lang="nb-NO" dirty="0"/>
              <a:t> </a:t>
            </a:r>
            <a:r>
              <a:rPr lang="nb-NO" dirty="0" err="1"/>
              <a:t>creates</a:t>
            </a:r>
            <a:r>
              <a:rPr lang="nb-NO" dirty="0"/>
              <a:t> a limit for </a:t>
            </a:r>
            <a:r>
              <a:rPr lang="nb-NO" dirty="0" err="1"/>
              <a:t>members</a:t>
            </a:r>
            <a:r>
              <a:rPr lang="nb-NO" dirty="0"/>
              <a:t> to be </a:t>
            </a:r>
            <a:r>
              <a:rPr lang="nb-NO" dirty="0" err="1"/>
              <a:t>careful</a:t>
            </a:r>
            <a:r>
              <a:rPr lang="nb-NO" dirty="0"/>
              <a:t> or </a:t>
            </a:r>
            <a:r>
              <a:rPr lang="nb-NO" dirty="0" err="1"/>
              <a:t>get</a:t>
            </a:r>
            <a:r>
              <a:rPr lang="nb-NO" dirty="0"/>
              <a:t> </a:t>
            </a:r>
            <a:r>
              <a:rPr lang="nb-NO" dirty="0" err="1"/>
              <a:t>the</a:t>
            </a:r>
            <a:r>
              <a:rPr lang="nb-NO" dirty="0"/>
              <a:t> opinion </a:t>
            </a:r>
            <a:r>
              <a:rPr lang="nb-NO" dirty="0" err="1"/>
              <a:t>of</a:t>
            </a:r>
            <a:r>
              <a:rPr lang="nb-NO" dirty="0"/>
              <a:t> </a:t>
            </a:r>
            <a:r>
              <a:rPr lang="nb-NO" dirty="0" err="1"/>
              <a:t>the</a:t>
            </a:r>
            <a:r>
              <a:rPr lang="nb-NO" dirty="0"/>
              <a:t> global </a:t>
            </a:r>
            <a:r>
              <a:rPr lang="nb-NO" dirty="0" err="1"/>
              <a:t>members</a:t>
            </a:r>
            <a:r>
              <a:rPr lang="nb-NO" dirty="0"/>
              <a:t> is </a:t>
            </a:r>
            <a:r>
              <a:rPr lang="nb-NO" dirty="0" err="1"/>
              <a:t>against</a:t>
            </a:r>
            <a:r>
              <a:rPr lang="nb-NO" dirty="0"/>
              <a:t> </a:t>
            </a:r>
            <a:r>
              <a:rPr lang="nb-NO" dirty="0" err="1"/>
              <a:t>them</a:t>
            </a:r>
            <a:r>
              <a:rPr lang="nb-NO" dirty="0"/>
              <a:t> </a:t>
            </a:r>
          </a:p>
          <a:p>
            <a:r>
              <a:rPr lang="nb-NO" dirty="0"/>
              <a:t>This </a:t>
            </a:r>
            <a:r>
              <a:rPr lang="nb-NO" dirty="0" err="1"/>
              <a:t>model</a:t>
            </a:r>
            <a:r>
              <a:rPr lang="nb-NO" dirty="0"/>
              <a:t> </a:t>
            </a:r>
            <a:r>
              <a:rPr lang="nb-NO" dirty="0" err="1"/>
              <a:t>can</a:t>
            </a:r>
            <a:r>
              <a:rPr lang="nb-NO" dirty="0"/>
              <a:t> </a:t>
            </a:r>
            <a:r>
              <a:rPr lang="nb-NO" dirty="0" err="1"/>
              <a:t>also</a:t>
            </a:r>
            <a:r>
              <a:rPr lang="nb-NO" dirty="0"/>
              <a:t> be used to gauge </a:t>
            </a:r>
            <a:r>
              <a:rPr lang="nb-NO" dirty="0" err="1"/>
              <a:t>public</a:t>
            </a:r>
            <a:r>
              <a:rPr lang="nb-NO" dirty="0"/>
              <a:t> opinions by </a:t>
            </a:r>
            <a:r>
              <a:rPr lang="nb-NO" dirty="0" err="1"/>
              <a:t>the</a:t>
            </a:r>
            <a:r>
              <a:rPr lang="nb-NO" dirty="0"/>
              <a:t> </a:t>
            </a:r>
            <a:r>
              <a:rPr lang="nb-NO" dirty="0" err="1"/>
              <a:t>government</a:t>
            </a:r>
            <a:r>
              <a:rPr lang="nb-NO" dirty="0"/>
              <a:t>, </a:t>
            </a:r>
            <a:r>
              <a:rPr lang="nb-NO" dirty="0" err="1"/>
              <a:t>especially</a:t>
            </a:r>
            <a:r>
              <a:rPr lang="nb-NO" dirty="0"/>
              <a:t> </a:t>
            </a:r>
            <a:r>
              <a:rPr lang="nb-NO" dirty="0" err="1"/>
              <a:t>on</a:t>
            </a:r>
            <a:r>
              <a:rPr lang="nb-NO" dirty="0"/>
              <a:t> </a:t>
            </a:r>
            <a:r>
              <a:rPr lang="nb-NO" dirty="0" err="1"/>
              <a:t>particular</a:t>
            </a:r>
            <a:r>
              <a:rPr lang="nb-NO" dirty="0"/>
              <a:t> </a:t>
            </a:r>
            <a:r>
              <a:rPr lang="nb-NO" dirty="0" err="1"/>
              <a:t>issues</a:t>
            </a:r>
            <a:r>
              <a:rPr lang="nb-NO" dirty="0"/>
              <a:t>. </a:t>
            </a:r>
          </a:p>
          <a:p>
            <a:pPr marL="355600" marR="40005">
              <a:lnSpc>
                <a:spcPct val="80000"/>
              </a:lnSpc>
              <a:spcBef>
                <a:spcPts val="645"/>
              </a:spcBef>
            </a:pPr>
            <a:endParaRPr lang="en-GB" b="1" u="sng" dirty="0">
              <a:latin typeface="Chalkboard" panose="03050602040202020205" pitchFamily="66" charset="77"/>
            </a:endParaRPr>
          </a:p>
          <a:p>
            <a:pPr marL="0" indent="0">
              <a:buNone/>
            </a:pPr>
            <a:br>
              <a:rPr lang="en-GB" dirty="0"/>
            </a:br>
            <a:endParaRPr lang="en-GB" b="1" u="sng"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3502CF1-AD19-3D41-984A-E7598486B48D}"/>
              </a:ext>
            </a:extLst>
          </p:cNvPr>
          <p:cNvSpPr txBox="1"/>
          <p:nvPr/>
        </p:nvSpPr>
        <p:spPr>
          <a:xfrm>
            <a:off x="2420471" y="2635624"/>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89716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Interactive Service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753035" y="2145300"/>
            <a:ext cx="11057965" cy="14991850"/>
          </a:xfrm>
        </p:spPr>
        <p:txBody>
          <a:bodyPr/>
          <a:lstStyle/>
          <a:p>
            <a:pPr marL="0" indent="0">
              <a:buNone/>
            </a:pPr>
            <a:r>
              <a:rPr lang="nb-NO" b="1" u="sng" dirty="0" err="1"/>
              <a:t>Principle</a:t>
            </a:r>
            <a:r>
              <a:rPr lang="nb-NO" b="1" u="sng" dirty="0"/>
              <a:t>:</a:t>
            </a:r>
          </a:p>
          <a:p>
            <a:pPr marL="685800" indent="-685800"/>
            <a:r>
              <a:rPr lang="nb-NO" dirty="0" err="1"/>
              <a:t>Also</a:t>
            </a:r>
            <a:r>
              <a:rPr lang="nb-NO" dirty="0"/>
              <a:t> </a:t>
            </a:r>
            <a:r>
              <a:rPr lang="nb-NO" dirty="0" err="1"/>
              <a:t>known</a:t>
            </a:r>
            <a:r>
              <a:rPr lang="nb-NO" dirty="0"/>
              <a:t> as G2C2G </a:t>
            </a:r>
            <a:r>
              <a:rPr lang="nb-NO" dirty="0" err="1"/>
              <a:t>model</a:t>
            </a:r>
            <a:endParaRPr lang="nb-NO" dirty="0"/>
          </a:p>
          <a:p>
            <a:r>
              <a:rPr lang="nb-NO" dirty="0"/>
              <a:t>Interactive-Service </a:t>
            </a:r>
            <a:r>
              <a:rPr lang="nb-NO" dirty="0" err="1"/>
              <a:t>model</a:t>
            </a:r>
            <a:r>
              <a:rPr lang="nb-NO" dirty="0"/>
              <a:t> is a </a:t>
            </a:r>
            <a:r>
              <a:rPr lang="nb-NO" dirty="0" err="1"/>
              <a:t>consolidation</a:t>
            </a:r>
            <a:r>
              <a:rPr lang="nb-NO" dirty="0"/>
              <a:t> </a:t>
            </a:r>
            <a:r>
              <a:rPr lang="nb-NO" dirty="0" err="1"/>
              <a:t>of</a:t>
            </a:r>
            <a:r>
              <a:rPr lang="nb-NO" dirty="0"/>
              <a:t> </a:t>
            </a:r>
            <a:r>
              <a:rPr lang="nb-NO" dirty="0" err="1"/>
              <a:t>the</a:t>
            </a:r>
            <a:r>
              <a:rPr lang="nb-NO" dirty="0"/>
              <a:t> </a:t>
            </a:r>
            <a:r>
              <a:rPr lang="nb-NO" dirty="0" err="1"/>
              <a:t>other</a:t>
            </a:r>
            <a:r>
              <a:rPr lang="nb-NO" dirty="0"/>
              <a:t> digital </a:t>
            </a:r>
            <a:r>
              <a:rPr lang="nb-NO" dirty="0" err="1"/>
              <a:t>governance</a:t>
            </a:r>
            <a:r>
              <a:rPr lang="nb-NO" dirty="0"/>
              <a:t> </a:t>
            </a:r>
            <a:r>
              <a:rPr lang="nb-NO" dirty="0" err="1"/>
              <a:t>models</a:t>
            </a:r>
            <a:r>
              <a:rPr lang="nb-NO" dirty="0"/>
              <a:t> and </a:t>
            </a:r>
            <a:r>
              <a:rPr lang="nb-NO" dirty="0" err="1"/>
              <a:t>opens</a:t>
            </a:r>
            <a:r>
              <a:rPr lang="nb-NO" dirty="0"/>
              <a:t> up </a:t>
            </a:r>
            <a:r>
              <a:rPr lang="nb-NO" dirty="0" err="1"/>
              <a:t>possibilites</a:t>
            </a:r>
            <a:r>
              <a:rPr lang="nb-NO" dirty="0"/>
              <a:t> for one-to-</a:t>
            </a:r>
            <a:r>
              <a:rPr lang="nb-NO" dirty="0" err="1"/>
              <a:t>one</a:t>
            </a:r>
            <a:r>
              <a:rPr lang="nb-NO" dirty="0"/>
              <a:t> and </a:t>
            </a:r>
            <a:r>
              <a:rPr lang="nb-NO" dirty="0" err="1"/>
              <a:t>self-serviced</a:t>
            </a:r>
            <a:r>
              <a:rPr lang="nb-NO" dirty="0"/>
              <a:t> </a:t>
            </a:r>
            <a:r>
              <a:rPr lang="nb-NO" dirty="0" err="1"/>
              <a:t>participation</a:t>
            </a:r>
            <a:r>
              <a:rPr lang="nb-NO" dirty="0"/>
              <a:t> </a:t>
            </a:r>
            <a:r>
              <a:rPr lang="nb-NO" dirty="0" err="1"/>
              <a:t>of</a:t>
            </a:r>
            <a:r>
              <a:rPr lang="nb-NO" dirty="0"/>
              <a:t> </a:t>
            </a:r>
            <a:r>
              <a:rPr lang="nb-NO" dirty="0" err="1"/>
              <a:t>individuals</a:t>
            </a:r>
            <a:r>
              <a:rPr lang="nb-NO" dirty="0"/>
              <a:t> in </a:t>
            </a:r>
            <a:r>
              <a:rPr lang="nb-NO" dirty="0" err="1"/>
              <a:t>governance</a:t>
            </a:r>
            <a:r>
              <a:rPr lang="nb-NO" dirty="0"/>
              <a:t> </a:t>
            </a:r>
            <a:r>
              <a:rPr lang="nb-NO" dirty="0" err="1"/>
              <a:t>processes</a:t>
            </a:r>
            <a:r>
              <a:rPr lang="nb-NO" dirty="0"/>
              <a:t>. </a:t>
            </a:r>
          </a:p>
          <a:p>
            <a:r>
              <a:rPr lang="nb-NO" dirty="0" err="1"/>
              <a:t>ICTs</a:t>
            </a:r>
            <a:r>
              <a:rPr lang="nb-NO" dirty="0"/>
              <a:t> have </a:t>
            </a:r>
            <a:r>
              <a:rPr lang="nb-NO" dirty="0" err="1"/>
              <a:t>the</a:t>
            </a:r>
            <a:r>
              <a:rPr lang="nb-NO" dirty="0"/>
              <a:t> </a:t>
            </a:r>
            <a:r>
              <a:rPr lang="nb-NO" dirty="0" err="1"/>
              <a:t>potential</a:t>
            </a:r>
            <a:r>
              <a:rPr lang="nb-NO" dirty="0"/>
              <a:t> to bring </a:t>
            </a:r>
            <a:r>
              <a:rPr lang="nb-NO" dirty="0" err="1"/>
              <a:t>every</a:t>
            </a:r>
            <a:r>
              <a:rPr lang="nb-NO" dirty="0"/>
              <a:t> </a:t>
            </a:r>
            <a:r>
              <a:rPr lang="nb-NO" dirty="0" err="1"/>
              <a:t>individual</a:t>
            </a:r>
            <a:r>
              <a:rPr lang="nb-NO" dirty="0"/>
              <a:t> </a:t>
            </a:r>
            <a:r>
              <a:rPr lang="nb-NO" dirty="0" err="1"/>
              <a:t>into</a:t>
            </a:r>
            <a:r>
              <a:rPr lang="nb-NO" dirty="0"/>
              <a:t> a digital </a:t>
            </a:r>
            <a:r>
              <a:rPr lang="nb-NO" dirty="0" err="1"/>
              <a:t>network</a:t>
            </a:r>
            <a:r>
              <a:rPr lang="nb-NO" dirty="0"/>
              <a:t> and </a:t>
            </a:r>
            <a:r>
              <a:rPr lang="nb-NO" dirty="0" err="1"/>
              <a:t>enable</a:t>
            </a:r>
            <a:r>
              <a:rPr lang="nb-NO" dirty="0"/>
              <a:t> </a:t>
            </a:r>
            <a:r>
              <a:rPr lang="nb-NO" dirty="0" err="1"/>
              <a:t>interactive</a:t>
            </a:r>
            <a:r>
              <a:rPr lang="nb-NO" dirty="0"/>
              <a:t> (</a:t>
            </a:r>
            <a:r>
              <a:rPr lang="nb-NO" dirty="0" err="1"/>
              <a:t>two-ways</a:t>
            </a:r>
            <a:r>
              <a:rPr lang="nb-NO" dirty="0"/>
              <a:t> or multiple-</a:t>
            </a:r>
            <a:r>
              <a:rPr lang="nb-NO" dirty="0" err="1"/>
              <a:t>ways</a:t>
            </a:r>
            <a:r>
              <a:rPr lang="nb-NO" dirty="0"/>
              <a:t>) </a:t>
            </a:r>
            <a:r>
              <a:rPr lang="nb-NO" dirty="0" err="1"/>
              <a:t>flow</a:t>
            </a:r>
            <a:r>
              <a:rPr lang="nb-NO" dirty="0"/>
              <a:t> </a:t>
            </a:r>
            <a:r>
              <a:rPr lang="nb-NO" dirty="0" err="1"/>
              <a:t>of</a:t>
            </a:r>
            <a:r>
              <a:rPr lang="nb-NO" dirty="0"/>
              <a:t> </a:t>
            </a:r>
            <a:r>
              <a:rPr lang="nb-NO" dirty="0" err="1"/>
              <a:t>information</a:t>
            </a:r>
            <a:r>
              <a:rPr lang="nb-NO" dirty="0"/>
              <a:t> </a:t>
            </a:r>
            <a:r>
              <a:rPr lang="nb-NO" dirty="0" err="1"/>
              <a:t>among</a:t>
            </a:r>
            <a:r>
              <a:rPr lang="nb-NO" dirty="0"/>
              <a:t> </a:t>
            </a:r>
            <a:r>
              <a:rPr lang="nb-NO" dirty="0" err="1"/>
              <a:t>them</a:t>
            </a:r>
            <a:r>
              <a:rPr lang="nb-NO" dirty="0"/>
              <a:t>. </a:t>
            </a:r>
          </a:p>
          <a:p>
            <a:r>
              <a:rPr lang="nb-NO" dirty="0"/>
              <a:t>G2C2G </a:t>
            </a:r>
            <a:r>
              <a:rPr lang="nb-NO" dirty="0" err="1"/>
              <a:t>entirely</a:t>
            </a:r>
            <a:r>
              <a:rPr lang="nb-NO" dirty="0"/>
              <a:t> </a:t>
            </a:r>
            <a:r>
              <a:rPr lang="nb-NO" dirty="0" err="1"/>
              <a:t>includes</a:t>
            </a:r>
            <a:r>
              <a:rPr lang="nb-NO" dirty="0"/>
              <a:t> </a:t>
            </a:r>
            <a:r>
              <a:rPr lang="nb-NO" dirty="0" err="1"/>
              <a:t>the</a:t>
            </a:r>
            <a:r>
              <a:rPr lang="nb-NO" dirty="0"/>
              <a:t> </a:t>
            </a:r>
            <a:r>
              <a:rPr lang="nb-NO" dirty="0" err="1"/>
              <a:t>potential</a:t>
            </a:r>
            <a:r>
              <a:rPr lang="nb-NO" dirty="0"/>
              <a:t> </a:t>
            </a:r>
            <a:r>
              <a:rPr lang="nb-NO" dirty="0" err="1"/>
              <a:t>of</a:t>
            </a:r>
            <a:r>
              <a:rPr lang="nb-NO" dirty="0"/>
              <a:t> ICT and </a:t>
            </a:r>
            <a:r>
              <a:rPr lang="nb-NO" dirty="0" err="1"/>
              <a:t>use</a:t>
            </a:r>
            <a:r>
              <a:rPr lang="nb-NO" dirty="0"/>
              <a:t> it for </a:t>
            </a:r>
            <a:r>
              <a:rPr lang="nb-NO" dirty="0" err="1"/>
              <a:t>greater</a:t>
            </a:r>
            <a:r>
              <a:rPr lang="nb-NO" dirty="0"/>
              <a:t> </a:t>
            </a:r>
            <a:r>
              <a:rPr lang="nb-NO" dirty="0" err="1"/>
              <a:t>transparency</a:t>
            </a:r>
            <a:r>
              <a:rPr lang="nb-NO" dirty="0"/>
              <a:t> and </a:t>
            </a:r>
            <a:r>
              <a:rPr lang="nb-NO" dirty="0" err="1"/>
              <a:t>efficiency</a:t>
            </a:r>
            <a:r>
              <a:rPr lang="nb-NO" dirty="0"/>
              <a:t>, and </a:t>
            </a:r>
            <a:r>
              <a:rPr lang="nb-NO" dirty="0" err="1"/>
              <a:t>participation</a:t>
            </a:r>
            <a:r>
              <a:rPr lang="nb-NO" dirty="0"/>
              <a:t> in </a:t>
            </a:r>
            <a:r>
              <a:rPr lang="nb-NO" dirty="0" err="1"/>
              <a:t>government</a:t>
            </a:r>
            <a:r>
              <a:rPr lang="nb-NO" dirty="0"/>
              <a:t> </a:t>
            </a:r>
            <a:r>
              <a:rPr lang="nb-NO" dirty="0" err="1"/>
              <a:t>functions</a:t>
            </a:r>
            <a:r>
              <a:rPr lang="nb-NO" dirty="0"/>
              <a:t> as </a:t>
            </a:r>
            <a:r>
              <a:rPr lang="nb-NO" dirty="0" err="1"/>
              <a:t>well</a:t>
            </a:r>
            <a:r>
              <a:rPr lang="nb-NO" dirty="0"/>
              <a:t> as </a:t>
            </a:r>
            <a:r>
              <a:rPr lang="nb-NO" dirty="0" err="1"/>
              <a:t>saving</a:t>
            </a:r>
            <a:r>
              <a:rPr lang="nb-NO" dirty="0"/>
              <a:t> time and </a:t>
            </a:r>
            <a:r>
              <a:rPr lang="nb-NO" dirty="0" err="1"/>
              <a:t>cost</a:t>
            </a:r>
            <a:r>
              <a:rPr lang="nb-NO" dirty="0"/>
              <a:t> </a:t>
            </a:r>
            <a:r>
              <a:rPr lang="nb-NO" dirty="0" err="1"/>
              <a:t>related</a:t>
            </a:r>
            <a:r>
              <a:rPr lang="nb-NO" dirty="0"/>
              <a:t> to </a:t>
            </a:r>
            <a:r>
              <a:rPr lang="nb-NO" dirty="0" err="1"/>
              <a:t>the</a:t>
            </a:r>
            <a:r>
              <a:rPr lang="nb-NO" dirty="0"/>
              <a:t> </a:t>
            </a:r>
            <a:r>
              <a:rPr lang="nb-NO" dirty="0" err="1"/>
              <a:t>decision-making</a:t>
            </a:r>
            <a:r>
              <a:rPr lang="nb-NO" dirty="0"/>
              <a:t> </a:t>
            </a:r>
            <a:r>
              <a:rPr lang="nb-NO" dirty="0" err="1"/>
              <a:t>process</a:t>
            </a:r>
            <a:r>
              <a:rPr lang="nb-NO" dirty="0"/>
              <a:t>. </a:t>
            </a:r>
          </a:p>
          <a:p>
            <a:pPr marL="0" indent="0">
              <a:buNone/>
            </a:pPr>
            <a:br>
              <a:rPr lang="en-GB" dirty="0"/>
            </a:br>
            <a:endParaRPr lang="en-GB" b="1" u="sng" dirty="0"/>
          </a:p>
          <a:p>
            <a:pPr marL="0" indent="0">
              <a:buNone/>
            </a:pP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3502CF1-AD19-3D41-984A-E7598486B48D}"/>
              </a:ext>
            </a:extLst>
          </p:cNvPr>
          <p:cNvSpPr txBox="1"/>
          <p:nvPr/>
        </p:nvSpPr>
        <p:spPr>
          <a:xfrm>
            <a:off x="2420471" y="2635624"/>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002583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marL="0" lvl="0" indent="0" algn="l" rtl="0">
              <a:spcBef>
                <a:spcPts val="0"/>
              </a:spcBef>
              <a:spcAft>
                <a:spcPts val="0"/>
              </a:spcAft>
              <a:buNone/>
            </a:pPr>
            <a:r>
              <a:rPr lang="en-GB" dirty="0"/>
              <a:t>	E-governance model in Developing 		country</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685800" lvl="0" indent="-685800">
              <a:buFont typeface="Wingdings" pitchFamily="2" charset="2"/>
              <a:buChar char="Ø"/>
            </a:pPr>
            <a:r>
              <a:rPr lang="nb-NO" dirty="0" err="1"/>
              <a:t>These</a:t>
            </a:r>
            <a:r>
              <a:rPr lang="nb-NO" dirty="0"/>
              <a:t> </a:t>
            </a:r>
            <a:r>
              <a:rPr lang="nb-NO" dirty="0" err="1"/>
              <a:t>are</a:t>
            </a:r>
            <a:r>
              <a:rPr lang="nb-NO" dirty="0"/>
              <a:t> </a:t>
            </a:r>
            <a:r>
              <a:rPr lang="nb-NO" dirty="0" err="1"/>
              <a:t>generic</a:t>
            </a:r>
            <a:r>
              <a:rPr lang="nb-NO" dirty="0"/>
              <a:t> </a:t>
            </a:r>
            <a:r>
              <a:rPr lang="nb-NO" dirty="0" err="1"/>
              <a:t>model</a:t>
            </a:r>
            <a:r>
              <a:rPr lang="nb-NO" dirty="0"/>
              <a:t> </a:t>
            </a:r>
            <a:r>
              <a:rPr lang="nb-NO" dirty="0" err="1"/>
              <a:t>of</a:t>
            </a:r>
            <a:r>
              <a:rPr lang="nb-NO" dirty="0"/>
              <a:t> E-</a:t>
            </a:r>
            <a:r>
              <a:rPr lang="nb-NO" dirty="0" err="1"/>
              <a:t>governance</a:t>
            </a:r>
            <a:r>
              <a:rPr lang="nb-NO" dirty="0"/>
              <a:t> in </a:t>
            </a:r>
            <a:r>
              <a:rPr lang="nb-NO" dirty="0" err="1"/>
              <a:t>Developing</a:t>
            </a:r>
            <a:r>
              <a:rPr lang="nb-NO" dirty="0"/>
              <a:t> country</a:t>
            </a:r>
          </a:p>
          <a:p>
            <a:pPr marL="914400" indent="-914400">
              <a:buFont typeface="+mj-lt"/>
              <a:buAutoNum type="arabicParenR"/>
            </a:pPr>
            <a:endParaRPr lang="nb-NO" dirty="0"/>
          </a:p>
          <a:p>
            <a:pPr marL="914400" indent="-914400">
              <a:buFont typeface="+mj-lt"/>
              <a:buAutoNum type="arabicParenR"/>
            </a:pPr>
            <a:r>
              <a:rPr lang="nb-NO" dirty="0"/>
              <a:t> Broadcasting/</a:t>
            </a:r>
            <a:r>
              <a:rPr lang="nb-NO" dirty="0" err="1"/>
              <a:t>Wider</a:t>
            </a:r>
            <a:r>
              <a:rPr lang="nb-NO" dirty="0"/>
              <a:t> </a:t>
            </a:r>
            <a:r>
              <a:rPr lang="nb-NO" dirty="0" err="1"/>
              <a:t>Dissemination</a:t>
            </a:r>
            <a:r>
              <a:rPr lang="nb-NO" dirty="0"/>
              <a:t> Model </a:t>
            </a:r>
          </a:p>
          <a:p>
            <a:pPr marL="914400" indent="-914400">
              <a:buFont typeface="+mj-lt"/>
              <a:buAutoNum type="arabicParenR"/>
            </a:pPr>
            <a:r>
              <a:rPr lang="nb-NO" dirty="0"/>
              <a:t>Critical </a:t>
            </a:r>
            <a:r>
              <a:rPr lang="nb-NO" dirty="0" err="1"/>
              <a:t>Flow</a:t>
            </a:r>
            <a:r>
              <a:rPr lang="nb-NO" dirty="0"/>
              <a:t> Model </a:t>
            </a:r>
          </a:p>
          <a:p>
            <a:pPr marL="914400" indent="-914400">
              <a:buFont typeface="+mj-lt"/>
              <a:buAutoNum type="arabicParenR"/>
            </a:pPr>
            <a:r>
              <a:rPr lang="nb-NO" dirty="0" err="1"/>
              <a:t>Comparative</a:t>
            </a:r>
            <a:r>
              <a:rPr lang="nb-NO" dirty="0"/>
              <a:t> Analysis Model </a:t>
            </a:r>
          </a:p>
          <a:p>
            <a:pPr marL="914400" indent="-914400">
              <a:buFont typeface="+mj-lt"/>
              <a:buAutoNum type="arabicParenR"/>
            </a:pPr>
            <a:r>
              <a:rPr lang="nb-NO" dirty="0" err="1"/>
              <a:t>Mobilization</a:t>
            </a:r>
            <a:r>
              <a:rPr lang="nb-NO" dirty="0"/>
              <a:t> and </a:t>
            </a:r>
            <a:r>
              <a:rPr lang="nb-NO" dirty="0" err="1"/>
              <a:t>Lobbying</a:t>
            </a:r>
            <a:r>
              <a:rPr lang="nb-NO" dirty="0"/>
              <a:t> Model </a:t>
            </a:r>
          </a:p>
          <a:p>
            <a:pPr marL="914400" indent="-914400">
              <a:buFont typeface="+mj-lt"/>
              <a:buAutoNum type="arabicParenR"/>
            </a:pPr>
            <a:r>
              <a:rPr lang="nb-NO" dirty="0"/>
              <a:t>Interactive Service Model </a:t>
            </a:r>
          </a:p>
          <a:p>
            <a:pPr marL="914400" indent="-914400">
              <a:buFont typeface="+mj-lt"/>
              <a:buAutoNum type="arabicParenR"/>
            </a:pPr>
            <a:r>
              <a:rPr lang="nb-NO" dirty="0"/>
              <a:t>E-</a:t>
            </a:r>
            <a:r>
              <a:rPr lang="nb-NO" dirty="0" err="1"/>
              <a:t>Governance</a:t>
            </a:r>
            <a:r>
              <a:rPr lang="nb-NO" dirty="0"/>
              <a:t> </a:t>
            </a:r>
            <a:r>
              <a:rPr lang="nb-NO" dirty="0" err="1"/>
              <a:t>Maturity</a:t>
            </a:r>
            <a:r>
              <a:rPr lang="nb-NO" dirty="0"/>
              <a:t> Model </a:t>
            </a:r>
          </a:p>
          <a:p>
            <a:pPr marL="0" indent="0">
              <a:buNone/>
            </a:pPr>
            <a:endParaRPr lang="nb-NO" dirty="0"/>
          </a:p>
          <a:p>
            <a:pPr marL="685800" indent="-685800">
              <a:buFont typeface="Wingdings" pitchFamily="2" charset="2"/>
              <a:buChar char="Ø"/>
            </a:pPr>
            <a:endParaRPr lang="nb-NO" dirty="0"/>
          </a:p>
          <a:p>
            <a:pPr marL="685800" indent="-685800">
              <a:buFont typeface="Wingdings" pitchFamily="2" charset="2"/>
              <a:buChar char="Ø"/>
            </a:pPr>
            <a:r>
              <a:rPr lang="nb-NO" dirty="0" err="1"/>
              <a:t>These</a:t>
            </a:r>
            <a:r>
              <a:rPr lang="nb-NO" dirty="0"/>
              <a:t> </a:t>
            </a:r>
            <a:r>
              <a:rPr lang="nb-NO" dirty="0" err="1"/>
              <a:t>models</a:t>
            </a:r>
            <a:r>
              <a:rPr lang="nb-NO" dirty="0"/>
              <a:t> </a:t>
            </a:r>
            <a:r>
              <a:rPr lang="nb-NO" dirty="0" err="1"/>
              <a:t>exhibits</a:t>
            </a:r>
            <a:r>
              <a:rPr lang="nb-NO" dirty="0"/>
              <a:t> </a:t>
            </a:r>
            <a:r>
              <a:rPr lang="nb-NO" dirty="0" err="1"/>
              <a:t>several</a:t>
            </a:r>
            <a:r>
              <a:rPr lang="nb-NO" dirty="0"/>
              <a:t> </a:t>
            </a:r>
            <a:r>
              <a:rPr lang="nb-NO" dirty="0" err="1"/>
              <a:t>variations</a:t>
            </a:r>
            <a:r>
              <a:rPr lang="nb-NO" dirty="0"/>
              <a:t> dependent </a:t>
            </a:r>
            <a:r>
              <a:rPr lang="nb-NO" dirty="0" err="1"/>
              <a:t>on</a:t>
            </a:r>
            <a:r>
              <a:rPr lang="nb-NO" dirty="0"/>
              <a:t> </a:t>
            </a:r>
            <a:r>
              <a:rPr lang="nb-NO" dirty="0" err="1"/>
              <a:t>the</a:t>
            </a:r>
            <a:r>
              <a:rPr lang="nb-NO" dirty="0"/>
              <a:t> </a:t>
            </a:r>
            <a:r>
              <a:rPr lang="nb-NO" dirty="0" err="1"/>
              <a:t>local</a:t>
            </a:r>
            <a:r>
              <a:rPr lang="nb-NO" dirty="0"/>
              <a:t> </a:t>
            </a:r>
            <a:r>
              <a:rPr lang="nb-NO" dirty="0" err="1"/>
              <a:t>situation</a:t>
            </a:r>
            <a:r>
              <a:rPr lang="nb-NO" dirty="0"/>
              <a:t> and </a:t>
            </a:r>
            <a:r>
              <a:rPr lang="nb-NO" dirty="0" err="1"/>
              <a:t>the</a:t>
            </a:r>
            <a:r>
              <a:rPr lang="nb-NO" dirty="0"/>
              <a:t> </a:t>
            </a:r>
            <a:r>
              <a:rPr lang="nb-NO" dirty="0" err="1"/>
              <a:t>governance</a:t>
            </a:r>
            <a:r>
              <a:rPr lang="nb-NO" dirty="0"/>
              <a:t> </a:t>
            </a:r>
            <a:r>
              <a:rPr lang="nb-NO" dirty="0" err="1"/>
              <a:t>functions</a:t>
            </a:r>
            <a:r>
              <a:rPr lang="nb-NO" dirty="0"/>
              <a:t> </a:t>
            </a:r>
            <a:r>
              <a:rPr lang="nb-NO" dirty="0" err="1"/>
              <a:t>carried</a:t>
            </a:r>
            <a:r>
              <a:rPr lang="nb-NO" dirty="0"/>
              <a:t> </a:t>
            </a:r>
            <a:r>
              <a:rPr lang="nb-NO" dirty="0" err="1"/>
              <a:t>out</a:t>
            </a:r>
            <a:r>
              <a:rPr lang="nb-NO" dirty="0"/>
              <a:t> </a:t>
            </a:r>
            <a:r>
              <a:rPr lang="nb-NO" dirty="0" err="1"/>
              <a:t>through</a:t>
            </a:r>
            <a:r>
              <a:rPr lang="nb-NO" dirty="0"/>
              <a:t> </a:t>
            </a:r>
            <a:r>
              <a:rPr lang="nb-NO" dirty="0" err="1"/>
              <a:t>these</a:t>
            </a:r>
            <a:r>
              <a:rPr lang="nb-NO" dirty="0"/>
              <a:t> </a:t>
            </a:r>
            <a:r>
              <a:rPr lang="nb-NO" dirty="0" err="1"/>
              <a:t>models</a:t>
            </a:r>
            <a:r>
              <a:rPr lang="nb-NO" dirty="0"/>
              <a:t>. </a:t>
            </a:r>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0515913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Interactive Service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753035" y="2145300"/>
            <a:ext cx="11057965" cy="14991850"/>
          </a:xfrm>
        </p:spPr>
        <p:txBody>
          <a:bodyPr/>
          <a:lstStyle/>
          <a:p>
            <a:pPr marL="0" indent="0">
              <a:buNone/>
            </a:pPr>
            <a:r>
              <a:rPr lang="nb-NO" b="1" u="sng" dirty="0" err="1"/>
              <a:t>Principle</a:t>
            </a:r>
            <a:r>
              <a:rPr lang="nb-NO" b="1" u="sng" dirty="0"/>
              <a:t>:</a:t>
            </a:r>
          </a:p>
          <a:p>
            <a:pPr marL="685800" indent="-685800"/>
            <a:r>
              <a:rPr lang="nb-NO" dirty="0" err="1"/>
              <a:t>the</a:t>
            </a:r>
            <a:r>
              <a:rPr lang="nb-NO" dirty="0"/>
              <a:t> </a:t>
            </a:r>
            <a:r>
              <a:rPr lang="nb-NO" dirty="0" err="1"/>
              <a:t>various</a:t>
            </a:r>
            <a:r>
              <a:rPr lang="nb-NO" dirty="0"/>
              <a:t> services </a:t>
            </a:r>
            <a:r>
              <a:rPr lang="nb-NO" dirty="0" err="1"/>
              <a:t>offered</a:t>
            </a:r>
            <a:r>
              <a:rPr lang="nb-NO" dirty="0"/>
              <a:t> by </a:t>
            </a:r>
            <a:r>
              <a:rPr lang="nb-NO" dirty="0" err="1"/>
              <a:t>the</a:t>
            </a:r>
            <a:r>
              <a:rPr lang="nb-NO" dirty="0"/>
              <a:t> </a:t>
            </a:r>
            <a:r>
              <a:rPr lang="nb-NO" dirty="0" err="1"/>
              <a:t>Government</a:t>
            </a:r>
            <a:r>
              <a:rPr lang="nb-NO" dirty="0"/>
              <a:t> </a:t>
            </a:r>
            <a:r>
              <a:rPr lang="nb-NO" dirty="0" err="1"/>
              <a:t>become</a:t>
            </a:r>
            <a:r>
              <a:rPr lang="nb-NO" dirty="0"/>
              <a:t> </a:t>
            </a:r>
            <a:r>
              <a:rPr lang="nb-NO" dirty="0" err="1"/>
              <a:t>directly</a:t>
            </a:r>
            <a:r>
              <a:rPr lang="nb-NO" dirty="0"/>
              <a:t> </a:t>
            </a:r>
            <a:r>
              <a:rPr lang="nb-NO" dirty="0" err="1"/>
              <a:t>available</a:t>
            </a:r>
            <a:r>
              <a:rPr lang="nb-NO" dirty="0"/>
              <a:t> to </a:t>
            </a:r>
            <a:r>
              <a:rPr lang="nb-NO" dirty="0" err="1"/>
              <a:t>its</a:t>
            </a:r>
            <a:r>
              <a:rPr lang="nb-NO" dirty="0"/>
              <a:t> </a:t>
            </a:r>
            <a:r>
              <a:rPr lang="nb-NO" dirty="0" err="1"/>
              <a:t>citizens</a:t>
            </a:r>
            <a:r>
              <a:rPr lang="nb-NO" dirty="0"/>
              <a:t> in an </a:t>
            </a:r>
            <a:r>
              <a:rPr lang="nb-NO" dirty="0" err="1"/>
              <a:t>interactive</a:t>
            </a:r>
            <a:r>
              <a:rPr lang="nb-NO" dirty="0"/>
              <a:t> manner </a:t>
            </a:r>
          </a:p>
          <a:p>
            <a:pPr marL="685800" indent="-685800"/>
            <a:r>
              <a:rPr lang="nb-NO" dirty="0"/>
              <a:t>It </a:t>
            </a:r>
            <a:r>
              <a:rPr lang="nb-NO" dirty="0" err="1"/>
              <a:t>does</a:t>
            </a:r>
            <a:r>
              <a:rPr lang="nb-NO" dirty="0"/>
              <a:t> so by </a:t>
            </a:r>
            <a:r>
              <a:rPr lang="nb-NO" dirty="0" err="1"/>
              <a:t>opening</a:t>
            </a:r>
            <a:r>
              <a:rPr lang="nb-NO" dirty="0"/>
              <a:t> up an </a:t>
            </a:r>
            <a:r>
              <a:rPr lang="nb-NO" dirty="0" err="1"/>
              <a:t>interactive</a:t>
            </a:r>
            <a:r>
              <a:rPr lang="nb-NO" dirty="0"/>
              <a:t> </a:t>
            </a:r>
          </a:p>
          <a:p>
            <a:pPr marL="0" indent="0">
              <a:buNone/>
            </a:pPr>
            <a:r>
              <a:rPr lang="nb-NO" b="1" dirty="0" err="1"/>
              <a:t>Government</a:t>
            </a:r>
            <a:r>
              <a:rPr lang="nb-NO" b="1" dirty="0"/>
              <a:t> to Consumer to </a:t>
            </a:r>
            <a:r>
              <a:rPr lang="nb-NO" b="1" dirty="0" err="1"/>
              <a:t>Government</a:t>
            </a:r>
            <a:r>
              <a:rPr lang="nb-NO" b="1" dirty="0"/>
              <a:t> (G2C2G)</a:t>
            </a:r>
            <a:r>
              <a:rPr lang="nb-NO" dirty="0"/>
              <a:t> </a:t>
            </a:r>
            <a:r>
              <a:rPr lang="nb-NO" dirty="0" err="1"/>
              <a:t>channel</a:t>
            </a:r>
            <a:r>
              <a:rPr lang="nb-NO" dirty="0"/>
              <a:t> in </a:t>
            </a:r>
            <a:r>
              <a:rPr lang="nb-NO" dirty="0" err="1"/>
              <a:t>various</a:t>
            </a:r>
            <a:r>
              <a:rPr lang="nb-NO" dirty="0"/>
              <a:t> </a:t>
            </a:r>
            <a:r>
              <a:rPr lang="nb-NO" dirty="0" err="1"/>
              <a:t>aspects</a:t>
            </a:r>
            <a:r>
              <a:rPr lang="nb-NO" dirty="0"/>
              <a:t> </a:t>
            </a:r>
            <a:r>
              <a:rPr lang="nb-NO" dirty="0" err="1"/>
              <a:t>of</a:t>
            </a:r>
            <a:r>
              <a:rPr lang="nb-NO" dirty="0"/>
              <a:t> </a:t>
            </a:r>
            <a:r>
              <a:rPr lang="nb-NO" dirty="0" err="1"/>
              <a:t>governance</a:t>
            </a:r>
            <a:r>
              <a:rPr lang="nb-NO" dirty="0"/>
              <a:t>, </a:t>
            </a:r>
            <a:r>
              <a:rPr lang="nb-NO" dirty="0" err="1"/>
              <a:t>such</a:t>
            </a:r>
            <a:r>
              <a:rPr lang="nb-NO" dirty="0"/>
              <a:t> as </a:t>
            </a:r>
            <a:r>
              <a:rPr lang="nb-NO" dirty="0" err="1"/>
              <a:t>election</a:t>
            </a:r>
            <a:r>
              <a:rPr lang="nb-NO" dirty="0"/>
              <a:t> </a:t>
            </a:r>
            <a:r>
              <a:rPr lang="nb-NO" dirty="0" err="1"/>
              <a:t>of</a:t>
            </a:r>
            <a:r>
              <a:rPr lang="nb-NO" dirty="0"/>
              <a:t> </a:t>
            </a:r>
            <a:r>
              <a:rPr lang="nb-NO" dirty="0" err="1"/>
              <a:t>government</a:t>
            </a:r>
            <a:r>
              <a:rPr lang="nb-NO" dirty="0"/>
              <a:t> </a:t>
            </a:r>
            <a:r>
              <a:rPr lang="nb-NO" dirty="0" err="1"/>
              <a:t>officials</a:t>
            </a:r>
            <a:r>
              <a:rPr lang="nb-NO" dirty="0"/>
              <a:t> (e-</a:t>
            </a:r>
            <a:r>
              <a:rPr lang="nb-NO" dirty="0" err="1"/>
              <a:t>ballots</a:t>
            </a:r>
            <a:r>
              <a:rPr lang="nb-NO" dirty="0"/>
              <a:t>); </a:t>
            </a:r>
            <a:r>
              <a:rPr lang="nb-NO" dirty="0" err="1"/>
              <a:t>decision</a:t>
            </a:r>
            <a:r>
              <a:rPr lang="nb-NO" dirty="0"/>
              <a:t> to make </a:t>
            </a:r>
            <a:r>
              <a:rPr lang="nb-NO" dirty="0" err="1"/>
              <a:t>on</a:t>
            </a:r>
            <a:r>
              <a:rPr lang="nb-NO" dirty="0"/>
              <a:t> </a:t>
            </a:r>
            <a:r>
              <a:rPr lang="nb-NO" dirty="0" err="1"/>
              <a:t>specific</a:t>
            </a:r>
            <a:r>
              <a:rPr lang="nb-NO" dirty="0"/>
              <a:t> </a:t>
            </a:r>
            <a:r>
              <a:rPr lang="nb-NO" dirty="0" err="1"/>
              <a:t>issues</a:t>
            </a:r>
            <a:r>
              <a:rPr lang="nb-NO" dirty="0"/>
              <a:t> (</a:t>
            </a:r>
            <a:r>
              <a:rPr lang="nb-NO" dirty="0" err="1"/>
              <a:t>eg</a:t>
            </a:r>
            <a:r>
              <a:rPr lang="nb-NO" dirty="0"/>
              <a:t>: </a:t>
            </a:r>
            <a:r>
              <a:rPr lang="nb-NO" dirty="0" err="1"/>
              <a:t>health</a:t>
            </a:r>
            <a:r>
              <a:rPr lang="nb-NO" dirty="0"/>
              <a:t> plans), </a:t>
            </a:r>
            <a:r>
              <a:rPr lang="nb-NO" dirty="0" err="1"/>
              <a:t>delivery</a:t>
            </a:r>
            <a:r>
              <a:rPr lang="nb-NO" dirty="0"/>
              <a:t> </a:t>
            </a:r>
            <a:r>
              <a:rPr lang="nb-NO" dirty="0" err="1"/>
              <a:t>of</a:t>
            </a:r>
            <a:r>
              <a:rPr lang="nb-NO" dirty="0"/>
              <a:t> </a:t>
            </a:r>
            <a:r>
              <a:rPr lang="nb-NO" dirty="0" err="1"/>
              <a:t>individualised</a:t>
            </a:r>
            <a:r>
              <a:rPr lang="nb-NO" dirty="0"/>
              <a:t> </a:t>
            </a:r>
            <a:r>
              <a:rPr lang="nb-NO" dirty="0" err="1"/>
              <a:t>government</a:t>
            </a:r>
            <a:r>
              <a:rPr lang="nb-NO" dirty="0"/>
              <a:t> services, </a:t>
            </a:r>
            <a:r>
              <a:rPr lang="nb-NO" dirty="0" err="1"/>
              <a:t>gauging</a:t>
            </a:r>
            <a:r>
              <a:rPr lang="nb-NO" dirty="0"/>
              <a:t> </a:t>
            </a:r>
            <a:r>
              <a:rPr lang="nb-NO" dirty="0" err="1"/>
              <a:t>public</a:t>
            </a:r>
            <a:r>
              <a:rPr lang="nb-NO" dirty="0"/>
              <a:t> </a:t>
            </a:r>
            <a:r>
              <a:rPr lang="nb-NO" dirty="0" err="1"/>
              <a:t>mood</a:t>
            </a:r>
            <a:r>
              <a:rPr lang="nb-NO" dirty="0"/>
              <a:t> and opinions</a:t>
            </a:r>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3502CF1-AD19-3D41-984A-E7598486B48D}"/>
              </a:ext>
            </a:extLst>
          </p:cNvPr>
          <p:cNvSpPr txBox="1"/>
          <p:nvPr/>
        </p:nvSpPr>
        <p:spPr>
          <a:xfrm>
            <a:off x="2420471" y="2635624"/>
            <a:ext cx="184731" cy="307777"/>
          </a:xfrm>
          <a:prstGeom prst="rect">
            <a:avLst/>
          </a:prstGeom>
          <a:noFill/>
        </p:spPr>
        <p:txBody>
          <a:bodyPr wrap="none" rtlCol="0">
            <a:spAutoFit/>
          </a:bodyPr>
          <a:lstStyle/>
          <a:p>
            <a:endParaRPr lang="en-US" dirty="0"/>
          </a:p>
        </p:txBody>
      </p:sp>
      <p:pic>
        <p:nvPicPr>
          <p:cNvPr id="6" name="Picture 5">
            <a:extLst>
              <a:ext uri="{FF2B5EF4-FFF2-40B4-BE49-F238E27FC236}">
                <a16:creationId xmlns:a16="http://schemas.microsoft.com/office/drawing/2014/main" id="{EE365FAE-6F78-1F4A-B5C9-0267DDF0B7E2}"/>
              </a:ext>
            </a:extLst>
          </p:cNvPr>
          <p:cNvPicPr>
            <a:picLocks noChangeAspect="1"/>
          </p:cNvPicPr>
          <p:nvPr/>
        </p:nvPicPr>
        <p:blipFill>
          <a:blip r:embed="rId2"/>
          <a:stretch>
            <a:fillRect/>
          </a:stretch>
        </p:blipFill>
        <p:spPr>
          <a:xfrm>
            <a:off x="1251696" y="11805210"/>
            <a:ext cx="9747997" cy="4707777"/>
          </a:xfrm>
          <a:prstGeom prst="rect">
            <a:avLst/>
          </a:prstGeom>
        </p:spPr>
      </p:pic>
    </p:spTree>
    <p:extLst>
      <p:ext uri="{BB962C8B-B14F-4D97-AF65-F5344CB8AC3E}">
        <p14:creationId xmlns:p14="http://schemas.microsoft.com/office/powerpoint/2010/main" val="41140833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Interactive Service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753035" y="2145300"/>
            <a:ext cx="11057965" cy="14991850"/>
          </a:xfrm>
        </p:spPr>
        <p:txBody>
          <a:bodyPr/>
          <a:lstStyle/>
          <a:p>
            <a:pPr marL="0" indent="0">
              <a:buNone/>
            </a:pPr>
            <a:r>
              <a:rPr lang="nb-NO" b="1" u="sng" dirty="0"/>
              <a:t>Applications:</a:t>
            </a:r>
          </a:p>
          <a:p>
            <a:pPr marL="685800" indent="-685800"/>
            <a:r>
              <a:rPr lang="nb-NO" dirty="0"/>
              <a:t>to </a:t>
            </a:r>
            <a:r>
              <a:rPr lang="nb-NO" dirty="0" err="1"/>
              <a:t>establish</a:t>
            </a:r>
            <a:r>
              <a:rPr lang="nb-NO" dirty="0"/>
              <a:t> an </a:t>
            </a:r>
            <a:r>
              <a:rPr lang="nb-NO" dirty="0" err="1"/>
              <a:t>interactive</a:t>
            </a:r>
            <a:r>
              <a:rPr lang="nb-NO" dirty="0"/>
              <a:t> </a:t>
            </a:r>
            <a:r>
              <a:rPr lang="nb-NO" dirty="0" err="1"/>
              <a:t>communication</a:t>
            </a:r>
            <a:r>
              <a:rPr lang="nb-NO" dirty="0"/>
              <a:t> </a:t>
            </a:r>
            <a:r>
              <a:rPr lang="nb-NO" dirty="0" err="1"/>
              <a:t>channels</a:t>
            </a:r>
            <a:r>
              <a:rPr lang="nb-NO" dirty="0"/>
              <a:t> </a:t>
            </a:r>
            <a:r>
              <a:rPr lang="nb-NO" dirty="0" err="1"/>
              <a:t>with</a:t>
            </a:r>
            <a:r>
              <a:rPr lang="nb-NO" dirty="0"/>
              <a:t> </a:t>
            </a:r>
            <a:r>
              <a:rPr lang="nb-NO" dirty="0" err="1"/>
              <a:t>key</a:t>
            </a:r>
            <a:r>
              <a:rPr lang="nb-NO" dirty="0"/>
              <a:t> policy-makers and </a:t>
            </a:r>
            <a:r>
              <a:rPr lang="nb-NO" dirty="0" err="1"/>
              <a:t>members</a:t>
            </a:r>
            <a:r>
              <a:rPr lang="nb-NO" dirty="0"/>
              <a:t> </a:t>
            </a:r>
            <a:r>
              <a:rPr lang="nb-NO" dirty="0" err="1"/>
              <a:t>of</a:t>
            </a:r>
            <a:r>
              <a:rPr lang="nb-NO" dirty="0"/>
              <a:t> planning </a:t>
            </a:r>
            <a:r>
              <a:rPr lang="nb-NO" dirty="0" err="1"/>
              <a:t>commissions</a:t>
            </a:r>
            <a:r>
              <a:rPr lang="nb-NO" dirty="0"/>
              <a:t>.</a:t>
            </a:r>
            <a:endParaRPr lang="nb-NO" b="1" u="sng" dirty="0"/>
          </a:p>
          <a:p>
            <a:pPr marL="0" indent="0">
              <a:buNone/>
            </a:pPr>
            <a:endParaRPr lang="nb-NO" dirty="0"/>
          </a:p>
          <a:p>
            <a:r>
              <a:rPr lang="nb-NO" dirty="0"/>
              <a:t>Used in </a:t>
            </a:r>
            <a:r>
              <a:rPr lang="nb-NO" dirty="0" err="1"/>
              <a:t>conducting</a:t>
            </a:r>
            <a:r>
              <a:rPr lang="nb-NO" dirty="0"/>
              <a:t> </a:t>
            </a:r>
            <a:r>
              <a:rPr lang="nb-NO" dirty="0" err="1"/>
              <a:t>electronic</a:t>
            </a:r>
            <a:r>
              <a:rPr lang="nb-NO" dirty="0"/>
              <a:t> </a:t>
            </a:r>
            <a:r>
              <a:rPr lang="nb-NO" dirty="0" err="1"/>
              <a:t>ballots</a:t>
            </a:r>
            <a:r>
              <a:rPr lang="nb-NO" dirty="0"/>
              <a:t> during </a:t>
            </a:r>
            <a:r>
              <a:rPr lang="nb-NO" dirty="0" err="1"/>
              <a:t>election</a:t>
            </a:r>
            <a:r>
              <a:rPr lang="nb-NO" dirty="0"/>
              <a:t> </a:t>
            </a:r>
            <a:r>
              <a:rPr lang="nb-NO" dirty="0" err="1"/>
              <a:t>of</a:t>
            </a:r>
            <a:r>
              <a:rPr lang="nb-NO" dirty="0"/>
              <a:t> </a:t>
            </a:r>
            <a:r>
              <a:rPr lang="nb-NO" dirty="0" err="1"/>
              <a:t>government</a:t>
            </a:r>
            <a:r>
              <a:rPr lang="nb-NO" dirty="0"/>
              <a:t> </a:t>
            </a:r>
            <a:r>
              <a:rPr lang="nb-NO" dirty="0" err="1"/>
              <a:t>officials</a:t>
            </a:r>
            <a:r>
              <a:rPr lang="nb-NO" dirty="0"/>
              <a:t> </a:t>
            </a:r>
          </a:p>
          <a:p>
            <a:r>
              <a:rPr lang="nb-NO" dirty="0"/>
              <a:t>Filling </a:t>
            </a:r>
            <a:r>
              <a:rPr lang="nb-NO" dirty="0" err="1"/>
              <a:t>of</a:t>
            </a:r>
            <a:r>
              <a:rPr lang="nb-NO" dirty="0"/>
              <a:t> reports and </a:t>
            </a:r>
            <a:r>
              <a:rPr lang="nb-NO" dirty="0" err="1"/>
              <a:t>grievances</a:t>
            </a:r>
            <a:r>
              <a:rPr lang="nb-NO" dirty="0"/>
              <a:t> to </a:t>
            </a:r>
            <a:r>
              <a:rPr lang="nb-NO" dirty="0" err="1"/>
              <a:t>various</a:t>
            </a:r>
            <a:r>
              <a:rPr lang="nb-NO" dirty="0"/>
              <a:t> </a:t>
            </a:r>
            <a:r>
              <a:rPr lang="nb-NO" dirty="0" err="1"/>
              <a:t>government</a:t>
            </a:r>
            <a:r>
              <a:rPr lang="nb-NO" dirty="0"/>
              <a:t> </a:t>
            </a:r>
            <a:r>
              <a:rPr lang="nb-NO" dirty="0" err="1"/>
              <a:t>bodies</a:t>
            </a:r>
            <a:r>
              <a:rPr lang="nb-NO" dirty="0"/>
              <a:t> by </a:t>
            </a:r>
            <a:r>
              <a:rPr lang="nb-NO" dirty="0" err="1"/>
              <a:t>the</a:t>
            </a:r>
            <a:r>
              <a:rPr lang="nb-NO" dirty="0"/>
              <a:t> </a:t>
            </a:r>
            <a:r>
              <a:rPr lang="nb-NO" dirty="0" err="1"/>
              <a:t>citizens</a:t>
            </a:r>
            <a:r>
              <a:rPr lang="nb-NO" dirty="0"/>
              <a:t> </a:t>
            </a:r>
          </a:p>
          <a:p>
            <a:pPr marL="685800" indent="-685800"/>
            <a:r>
              <a:rPr lang="nb-NO" dirty="0" err="1"/>
              <a:t>Performing</a:t>
            </a:r>
            <a:r>
              <a:rPr lang="nb-NO" dirty="0"/>
              <a:t> </a:t>
            </a:r>
            <a:r>
              <a:rPr lang="nb-NO" dirty="0" err="1"/>
              <a:t>governance</a:t>
            </a:r>
            <a:r>
              <a:rPr lang="nb-NO" dirty="0"/>
              <a:t> </a:t>
            </a:r>
            <a:r>
              <a:rPr lang="nb-NO" dirty="0" err="1"/>
              <a:t>functions</a:t>
            </a:r>
            <a:r>
              <a:rPr lang="nb-NO" dirty="0"/>
              <a:t> online </a:t>
            </a:r>
            <a:r>
              <a:rPr lang="nb-NO" dirty="0" err="1"/>
              <a:t>such</a:t>
            </a:r>
            <a:r>
              <a:rPr lang="nb-NO" dirty="0"/>
              <a:t> as </a:t>
            </a:r>
            <a:r>
              <a:rPr lang="nb-NO" dirty="0" err="1"/>
              <a:t>revenue</a:t>
            </a:r>
            <a:r>
              <a:rPr lang="nb-NO" dirty="0"/>
              <a:t> </a:t>
            </a:r>
            <a:r>
              <a:rPr lang="nb-NO" dirty="0" err="1"/>
              <a:t>collection</a:t>
            </a:r>
            <a:r>
              <a:rPr lang="nb-NO" dirty="0"/>
              <a:t>, filing </a:t>
            </a:r>
            <a:r>
              <a:rPr lang="nb-NO" dirty="0" err="1"/>
              <a:t>of</a:t>
            </a:r>
            <a:r>
              <a:rPr lang="nb-NO" dirty="0"/>
              <a:t> </a:t>
            </a:r>
            <a:r>
              <a:rPr lang="nb-NO" dirty="0" err="1"/>
              <a:t>taxes</a:t>
            </a:r>
            <a:r>
              <a:rPr lang="nb-NO" dirty="0"/>
              <a:t>, </a:t>
            </a:r>
            <a:r>
              <a:rPr lang="nb-NO" dirty="0" err="1"/>
              <a:t>governmental</a:t>
            </a:r>
            <a:r>
              <a:rPr lang="nb-NO" dirty="0"/>
              <a:t> </a:t>
            </a:r>
            <a:r>
              <a:rPr lang="nb-NO" dirty="0" err="1"/>
              <a:t>procurement</a:t>
            </a:r>
            <a:r>
              <a:rPr lang="nb-NO" dirty="0"/>
              <a:t>, </a:t>
            </a:r>
            <a:r>
              <a:rPr lang="nb-NO" dirty="0" err="1"/>
              <a:t>payment</a:t>
            </a:r>
            <a:r>
              <a:rPr lang="nb-NO" dirty="0"/>
              <a:t> transfer </a:t>
            </a:r>
            <a:r>
              <a:rPr lang="nb-NO" dirty="0" err="1"/>
              <a:t>etc</a:t>
            </a:r>
            <a:br>
              <a:rPr lang="nb-NO" dirty="0"/>
            </a:br>
            <a:endParaRPr lang="nb-NO" dirty="0"/>
          </a:p>
          <a:p>
            <a:r>
              <a:rPr lang="nb-NO" dirty="0"/>
              <a:t>Used in </a:t>
            </a:r>
            <a:r>
              <a:rPr lang="nb-NO" dirty="0" err="1"/>
              <a:t>carrying</a:t>
            </a:r>
            <a:r>
              <a:rPr lang="nb-NO" dirty="0"/>
              <a:t> </a:t>
            </a:r>
            <a:r>
              <a:rPr lang="nb-NO" dirty="0" err="1"/>
              <a:t>out</a:t>
            </a:r>
            <a:r>
              <a:rPr lang="nb-NO" dirty="0"/>
              <a:t> opinion polls or </a:t>
            </a:r>
            <a:r>
              <a:rPr lang="nb-NO" dirty="0" err="1"/>
              <a:t>public</a:t>
            </a:r>
            <a:r>
              <a:rPr lang="nb-NO" dirty="0"/>
              <a:t> </a:t>
            </a:r>
            <a:r>
              <a:rPr lang="nb-NO" dirty="0" err="1"/>
              <a:t>debates</a:t>
            </a:r>
            <a:r>
              <a:rPr lang="nb-NO" dirty="0"/>
              <a:t> </a:t>
            </a:r>
            <a:r>
              <a:rPr lang="nb-NO" dirty="0" err="1"/>
              <a:t>on</a:t>
            </a:r>
            <a:r>
              <a:rPr lang="nb-NO" dirty="0"/>
              <a:t> </a:t>
            </a:r>
            <a:r>
              <a:rPr lang="nb-NO" dirty="0" err="1"/>
              <a:t>issues</a:t>
            </a:r>
            <a:r>
              <a:rPr lang="nb-NO" dirty="0"/>
              <a:t> </a:t>
            </a:r>
            <a:r>
              <a:rPr lang="nb-NO" dirty="0" err="1"/>
              <a:t>affecting</a:t>
            </a:r>
            <a:r>
              <a:rPr lang="nb-NO" dirty="0"/>
              <a:t> </a:t>
            </a:r>
            <a:r>
              <a:rPr lang="nb-NO" dirty="0" err="1"/>
              <a:t>the</a:t>
            </a:r>
            <a:r>
              <a:rPr lang="nb-NO" dirty="0"/>
              <a:t> </a:t>
            </a:r>
            <a:r>
              <a:rPr lang="nb-NO" dirty="0" err="1"/>
              <a:t>everyday</a:t>
            </a:r>
            <a:r>
              <a:rPr lang="nb-NO" dirty="0"/>
              <a:t> </a:t>
            </a:r>
            <a:r>
              <a:rPr lang="nb-NO" dirty="0" err="1"/>
              <a:t>citizens</a:t>
            </a:r>
            <a:r>
              <a:rPr lang="nb-NO" dirty="0"/>
              <a:t> </a:t>
            </a:r>
          </a:p>
          <a:p>
            <a:pPr marL="685800" indent="-685800"/>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3502CF1-AD19-3D41-984A-E7598486B48D}"/>
              </a:ext>
            </a:extLst>
          </p:cNvPr>
          <p:cNvSpPr txBox="1"/>
          <p:nvPr/>
        </p:nvSpPr>
        <p:spPr>
          <a:xfrm>
            <a:off x="2420471" y="2635624"/>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2151332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Interactive Service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753035" y="2145300"/>
            <a:ext cx="11057965" cy="14991850"/>
          </a:xfrm>
        </p:spPr>
        <p:txBody>
          <a:bodyPr/>
          <a:lstStyle/>
          <a:p>
            <a:pPr marL="0" indent="0">
              <a:buNone/>
            </a:pPr>
            <a:r>
              <a:rPr lang="nb-NO" b="1" u="sng" dirty="0"/>
              <a:t>Evaluation(</a:t>
            </a:r>
            <a:r>
              <a:rPr lang="nb-NO" b="1" u="sng" dirty="0" err="1"/>
              <a:t>Pros</a:t>
            </a:r>
            <a:r>
              <a:rPr lang="nb-NO" b="1" u="sng" dirty="0"/>
              <a:t> and </a:t>
            </a:r>
            <a:r>
              <a:rPr lang="nb-NO" b="1" u="sng" dirty="0" err="1"/>
              <a:t>cons</a:t>
            </a:r>
            <a:r>
              <a:rPr lang="nb-NO" b="1" u="sng" dirty="0"/>
              <a:t>):-</a:t>
            </a:r>
          </a:p>
          <a:p>
            <a:pPr marL="685800" indent="-685800"/>
            <a:r>
              <a:rPr lang="nb-NO" dirty="0"/>
              <a:t>The </a:t>
            </a:r>
            <a:r>
              <a:rPr lang="nb-NO" dirty="0" err="1"/>
              <a:t>model</a:t>
            </a:r>
            <a:r>
              <a:rPr lang="nb-NO" dirty="0"/>
              <a:t> </a:t>
            </a:r>
            <a:r>
              <a:rPr lang="nb-NO" dirty="0" err="1"/>
              <a:t>firmly</a:t>
            </a:r>
            <a:r>
              <a:rPr lang="nb-NO" dirty="0"/>
              <a:t> </a:t>
            </a:r>
            <a:r>
              <a:rPr lang="nb-NO" dirty="0" err="1"/>
              <a:t>relies</a:t>
            </a:r>
            <a:r>
              <a:rPr lang="nb-NO" dirty="0"/>
              <a:t> </a:t>
            </a:r>
            <a:r>
              <a:rPr lang="nb-NO" dirty="0" err="1"/>
              <a:t>on</a:t>
            </a:r>
            <a:r>
              <a:rPr lang="nb-NO" dirty="0"/>
              <a:t> </a:t>
            </a:r>
            <a:r>
              <a:rPr lang="nb-NO" dirty="0" err="1"/>
              <a:t>the</a:t>
            </a:r>
            <a:r>
              <a:rPr lang="nb-NO" dirty="0"/>
              <a:t> </a:t>
            </a:r>
            <a:r>
              <a:rPr lang="nb-NO" dirty="0" err="1"/>
              <a:t>interactive</a:t>
            </a:r>
            <a:r>
              <a:rPr lang="nb-NO" dirty="0"/>
              <a:t> </a:t>
            </a:r>
            <a:r>
              <a:rPr lang="nb-NO" dirty="0" err="1"/>
              <a:t>applications</a:t>
            </a:r>
            <a:r>
              <a:rPr lang="nb-NO" dirty="0"/>
              <a:t> </a:t>
            </a:r>
            <a:r>
              <a:rPr lang="nb-NO" dirty="0" err="1"/>
              <a:t>of</a:t>
            </a:r>
            <a:r>
              <a:rPr lang="nb-NO" dirty="0"/>
              <a:t> ICT and </a:t>
            </a:r>
            <a:r>
              <a:rPr lang="nb-NO" dirty="0" err="1"/>
              <a:t>therefore</a:t>
            </a:r>
            <a:r>
              <a:rPr lang="nb-NO" dirty="0"/>
              <a:t> is a </a:t>
            </a:r>
            <a:r>
              <a:rPr lang="nb-NO" dirty="0" err="1"/>
              <a:t>technology</a:t>
            </a:r>
            <a:r>
              <a:rPr lang="nb-NO" dirty="0"/>
              <a:t> and </a:t>
            </a:r>
            <a:r>
              <a:rPr lang="nb-NO" dirty="0" err="1"/>
              <a:t>cost</a:t>
            </a:r>
            <a:r>
              <a:rPr lang="nb-NO" dirty="0"/>
              <a:t> - intensive </a:t>
            </a:r>
            <a:r>
              <a:rPr lang="nb-NO" dirty="0" err="1"/>
              <a:t>model</a:t>
            </a:r>
            <a:r>
              <a:rPr lang="nb-NO" dirty="0"/>
              <a:t> </a:t>
            </a:r>
            <a:r>
              <a:rPr lang="nb-NO" dirty="0" err="1"/>
              <a:t>which</a:t>
            </a:r>
            <a:r>
              <a:rPr lang="nb-NO" dirty="0"/>
              <a:t> </a:t>
            </a:r>
            <a:r>
              <a:rPr lang="nb-NO" dirty="0" err="1"/>
              <a:t>will</a:t>
            </a:r>
            <a:r>
              <a:rPr lang="nb-NO" dirty="0"/>
              <a:t> </a:t>
            </a:r>
            <a:r>
              <a:rPr lang="nb-NO" dirty="0" err="1"/>
              <a:t>require</a:t>
            </a:r>
            <a:r>
              <a:rPr lang="nb-NO" dirty="0"/>
              <a:t> a </a:t>
            </a:r>
            <a:r>
              <a:rPr lang="nb-NO" dirty="0" err="1"/>
              <a:t>transition</a:t>
            </a:r>
            <a:r>
              <a:rPr lang="nb-NO" dirty="0"/>
              <a:t> </a:t>
            </a:r>
            <a:r>
              <a:rPr lang="nb-NO" dirty="0" err="1"/>
              <a:t>period</a:t>
            </a:r>
            <a:r>
              <a:rPr lang="nb-NO" dirty="0"/>
              <a:t> </a:t>
            </a:r>
            <a:r>
              <a:rPr lang="nb-NO" dirty="0" err="1"/>
              <a:t>before</a:t>
            </a:r>
            <a:r>
              <a:rPr lang="nb-NO" dirty="0"/>
              <a:t> </a:t>
            </a:r>
            <a:r>
              <a:rPr lang="nb-NO" dirty="0" err="1"/>
              <a:t>being</a:t>
            </a:r>
            <a:r>
              <a:rPr lang="nb-NO" dirty="0"/>
              <a:t> </a:t>
            </a:r>
            <a:r>
              <a:rPr lang="nb-NO" dirty="0" err="1"/>
              <a:t>adopted</a:t>
            </a:r>
            <a:r>
              <a:rPr lang="nb-NO" dirty="0"/>
              <a:t> </a:t>
            </a:r>
            <a:r>
              <a:rPr lang="nb-NO" dirty="0" err="1"/>
              <a:t>on</a:t>
            </a:r>
            <a:r>
              <a:rPr lang="nb-NO" dirty="0"/>
              <a:t> a </a:t>
            </a:r>
            <a:r>
              <a:rPr lang="nb-NO" dirty="0" err="1"/>
              <a:t>wider</a:t>
            </a:r>
            <a:r>
              <a:rPr lang="nb-NO" dirty="0"/>
              <a:t> </a:t>
            </a:r>
            <a:r>
              <a:rPr lang="nb-NO" dirty="0" err="1"/>
              <a:t>scale</a:t>
            </a:r>
            <a:r>
              <a:rPr lang="nb-NO" dirty="0"/>
              <a:t>, </a:t>
            </a:r>
            <a:r>
              <a:rPr lang="nb-NO" dirty="0" err="1"/>
              <a:t>especially</a:t>
            </a:r>
            <a:r>
              <a:rPr lang="nb-NO" dirty="0"/>
              <a:t> in </a:t>
            </a:r>
            <a:r>
              <a:rPr lang="nb-NO" dirty="0" err="1"/>
              <a:t>the</a:t>
            </a:r>
            <a:r>
              <a:rPr lang="nb-NO" dirty="0"/>
              <a:t> </a:t>
            </a:r>
            <a:r>
              <a:rPr lang="nb-NO" dirty="0" err="1"/>
              <a:t>developing</a:t>
            </a:r>
            <a:r>
              <a:rPr lang="nb-NO" dirty="0"/>
              <a:t> </a:t>
            </a:r>
            <a:r>
              <a:rPr lang="nb-NO" dirty="0" err="1"/>
              <a:t>countries</a:t>
            </a:r>
            <a:endParaRPr lang="nb-NO" dirty="0"/>
          </a:p>
          <a:p>
            <a:r>
              <a:rPr lang="nb-NO" dirty="0" err="1"/>
              <a:t>require</a:t>
            </a:r>
            <a:r>
              <a:rPr lang="nb-NO" dirty="0"/>
              <a:t> </a:t>
            </a:r>
            <a:r>
              <a:rPr lang="nb-NO" dirty="0" err="1"/>
              <a:t>elemental</a:t>
            </a:r>
            <a:r>
              <a:rPr lang="nb-NO" dirty="0"/>
              <a:t> </a:t>
            </a:r>
            <a:r>
              <a:rPr lang="nb-NO" dirty="0" err="1"/>
              <a:t>familiarity</a:t>
            </a:r>
            <a:r>
              <a:rPr lang="nb-NO" dirty="0"/>
              <a:t> </a:t>
            </a:r>
            <a:r>
              <a:rPr lang="nb-NO" dirty="0" err="1"/>
              <a:t>of</a:t>
            </a:r>
            <a:r>
              <a:rPr lang="nb-NO" dirty="0"/>
              <a:t> ICT </a:t>
            </a:r>
            <a:r>
              <a:rPr lang="nb-NO" dirty="0" err="1"/>
              <a:t>among</a:t>
            </a:r>
            <a:r>
              <a:rPr lang="nb-NO" dirty="0"/>
              <a:t> </a:t>
            </a:r>
            <a:r>
              <a:rPr lang="nb-NO" dirty="0" err="1"/>
              <a:t>the</a:t>
            </a:r>
            <a:r>
              <a:rPr lang="nb-NO" dirty="0"/>
              <a:t> </a:t>
            </a:r>
            <a:r>
              <a:rPr lang="nb-NO" dirty="0" err="1"/>
              <a:t>citizens</a:t>
            </a:r>
            <a:r>
              <a:rPr lang="nb-NO" dirty="0"/>
              <a:t> to </a:t>
            </a:r>
            <a:r>
              <a:rPr lang="nb-NO" dirty="0" err="1"/>
              <a:t>fully</a:t>
            </a:r>
            <a:r>
              <a:rPr lang="nb-NO" dirty="0"/>
              <a:t> </a:t>
            </a:r>
            <a:r>
              <a:rPr lang="nb-NO" dirty="0" err="1"/>
              <a:t>benefit</a:t>
            </a:r>
            <a:r>
              <a:rPr lang="nb-NO" dirty="0"/>
              <a:t> from </a:t>
            </a:r>
            <a:r>
              <a:rPr lang="nb-NO" dirty="0" err="1"/>
              <a:t>this</a:t>
            </a:r>
            <a:r>
              <a:rPr lang="nb-NO" dirty="0"/>
              <a:t> </a:t>
            </a:r>
            <a:r>
              <a:rPr lang="nb-NO" dirty="0" err="1"/>
              <a:t>model</a:t>
            </a:r>
            <a:r>
              <a:rPr lang="nb-NO" dirty="0"/>
              <a:t>  </a:t>
            </a:r>
          </a:p>
          <a:p>
            <a:pPr marL="685800" indent="-685800"/>
            <a:r>
              <a:rPr lang="nb-NO" dirty="0" err="1"/>
              <a:t>Nevertheless</a:t>
            </a:r>
            <a:r>
              <a:rPr lang="nb-NO" dirty="0"/>
              <a:t>, </a:t>
            </a:r>
            <a:r>
              <a:rPr lang="nb-NO" dirty="0" err="1"/>
              <a:t>the</a:t>
            </a:r>
            <a:r>
              <a:rPr lang="nb-NO" dirty="0"/>
              <a:t> </a:t>
            </a:r>
            <a:r>
              <a:rPr lang="nb-NO" dirty="0" err="1"/>
              <a:t>diminishing</a:t>
            </a:r>
            <a:r>
              <a:rPr lang="nb-NO" dirty="0"/>
              <a:t> </a:t>
            </a:r>
            <a:r>
              <a:rPr lang="nb-NO" dirty="0" err="1"/>
              <a:t>costs</a:t>
            </a:r>
            <a:r>
              <a:rPr lang="nb-NO" dirty="0"/>
              <a:t> </a:t>
            </a:r>
            <a:r>
              <a:rPr lang="nb-NO" dirty="0" err="1"/>
              <a:t>of</a:t>
            </a:r>
            <a:r>
              <a:rPr lang="nb-NO" dirty="0"/>
              <a:t> ICT and </a:t>
            </a:r>
            <a:r>
              <a:rPr lang="nb-NO" dirty="0" err="1"/>
              <a:t>the</a:t>
            </a:r>
            <a:r>
              <a:rPr lang="nb-NO" dirty="0"/>
              <a:t> </a:t>
            </a:r>
            <a:r>
              <a:rPr lang="nb-NO" dirty="0" err="1"/>
              <a:t>advantages</a:t>
            </a:r>
            <a:r>
              <a:rPr lang="nb-NO" dirty="0"/>
              <a:t> </a:t>
            </a:r>
            <a:r>
              <a:rPr lang="nb-NO" dirty="0" err="1"/>
              <a:t>offered</a:t>
            </a:r>
            <a:r>
              <a:rPr lang="nb-NO" dirty="0"/>
              <a:t> by </a:t>
            </a:r>
            <a:r>
              <a:rPr lang="nb-NO" dirty="0" err="1"/>
              <a:t>this</a:t>
            </a:r>
            <a:r>
              <a:rPr lang="nb-NO" dirty="0"/>
              <a:t> </a:t>
            </a:r>
            <a:r>
              <a:rPr lang="nb-NO" dirty="0" err="1"/>
              <a:t>technology</a:t>
            </a:r>
            <a:r>
              <a:rPr lang="nb-NO" dirty="0"/>
              <a:t> </a:t>
            </a:r>
            <a:r>
              <a:rPr lang="nb-NO" dirty="0" err="1"/>
              <a:t>would</a:t>
            </a:r>
            <a:r>
              <a:rPr lang="nb-NO" dirty="0"/>
              <a:t> </a:t>
            </a:r>
            <a:r>
              <a:rPr lang="nb-NO" dirty="0" err="1"/>
              <a:t>certainly</a:t>
            </a:r>
            <a:r>
              <a:rPr lang="nb-NO" dirty="0"/>
              <a:t> </a:t>
            </a:r>
            <a:r>
              <a:rPr lang="nb-NO" dirty="0" err="1"/>
              <a:t>catalyse</a:t>
            </a:r>
            <a:r>
              <a:rPr lang="nb-NO" dirty="0"/>
              <a:t> </a:t>
            </a:r>
            <a:r>
              <a:rPr lang="nb-NO" dirty="0" err="1"/>
              <a:t>the</a:t>
            </a:r>
            <a:r>
              <a:rPr lang="nb-NO" dirty="0"/>
              <a:t> </a:t>
            </a:r>
            <a:r>
              <a:rPr lang="nb-NO" dirty="0" err="1"/>
              <a:t>penetration</a:t>
            </a:r>
            <a:r>
              <a:rPr lang="nb-NO" dirty="0"/>
              <a:t> </a:t>
            </a:r>
            <a:r>
              <a:rPr lang="nb-NO" dirty="0" err="1"/>
              <a:t>of</a:t>
            </a:r>
            <a:r>
              <a:rPr lang="nb-NO" dirty="0"/>
              <a:t> </a:t>
            </a:r>
            <a:r>
              <a:rPr lang="nb-NO" dirty="0" err="1"/>
              <a:t>this</a:t>
            </a:r>
            <a:r>
              <a:rPr lang="nb-NO" dirty="0"/>
              <a:t> </a:t>
            </a:r>
            <a:r>
              <a:rPr lang="nb-NO" dirty="0" err="1"/>
              <a:t>model</a:t>
            </a:r>
            <a:r>
              <a:rPr lang="nb-NO" dirty="0"/>
              <a:t>. </a:t>
            </a:r>
          </a:p>
          <a:p>
            <a:pPr marL="685800" indent="-685800"/>
            <a:r>
              <a:rPr lang="nb-NO" dirty="0"/>
              <a:t>(</a:t>
            </a:r>
            <a:r>
              <a:rPr lang="nb-NO" dirty="0" err="1"/>
              <a:t>Intermediary</a:t>
            </a:r>
            <a:r>
              <a:rPr lang="nb-NO" dirty="0"/>
              <a:t> </a:t>
            </a:r>
            <a:r>
              <a:rPr lang="nb-NO" dirty="0" err="1"/>
              <a:t>organisations</a:t>
            </a:r>
            <a:r>
              <a:rPr lang="nb-NO" dirty="0"/>
              <a:t>, </a:t>
            </a:r>
            <a:r>
              <a:rPr lang="nb-NO" dirty="0" err="1"/>
              <a:t>knowledge</a:t>
            </a:r>
            <a:r>
              <a:rPr lang="nb-NO" dirty="0"/>
              <a:t> </a:t>
            </a:r>
            <a:r>
              <a:rPr lang="nb-NO" dirty="0" err="1"/>
              <a:t>networkers</a:t>
            </a:r>
            <a:r>
              <a:rPr lang="nb-NO" dirty="0"/>
              <a:t> and middlemen </a:t>
            </a:r>
            <a:r>
              <a:rPr lang="nb-NO" dirty="0" err="1"/>
              <a:t>will</a:t>
            </a:r>
            <a:r>
              <a:rPr lang="nb-NO" dirty="0"/>
              <a:t> play a </a:t>
            </a:r>
            <a:r>
              <a:rPr lang="nb-NO" dirty="0" err="1"/>
              <a:t>tremendous</a:t>
            </a:r>
            <a:r>
              <a:rPr lang="nb-NO" dirty="0"/>
              <a:t> </a:t>
            </a:r>
            <a:r>
              <a:rPr lang="nb-NO" dirty="0" err="1"/>
              <a:t>role</a:t>
            </a:r>
            <a:r>
              <a:rPr lang="nb-NO" dirty="0"/>
              <a:t> to play in </a:t>
            </a:r>
            <a:r>
              <a:rPr lang="nb-NO" dirty="0" err="1"/>
              <a:t>widespread</a:t>
            </a:r>
            <a:r>
              <a:rPr lang="nb-NO" dirty="0"/>
              <a:t> </a:t>
            </a:r>
            <a:r>
              <a:rPr lang="nb-NO" dirty="0" err="1"/>
              <a:t>replication</a:t>
            </a:r>
            <a:r>
              <a:rPr lang="nb-NO" dirty="0"/>
              <a:t> </a:t>
            </a:r>
            <a:r>
              <a:rPr lang="nb-NO" dirty="0" err="1"/>
              <a:t>of</a:t>
            </a:r>
            <a:r>
              <a:rPr lang="nb-NO" dirty="0"/>
              <a:t> </a:t>
            </a:r>
            <a:r>
              <a:rPr lang="nb-NO" dirty="0" err="1"/>
              <a:t>this</a:t>
            </a:r>
            <a:r>
              <a:rPr lang="nb-NO" dirty="0"/>
              <a:t> </a:t>
            </a:r>
            <a:r>
              <a:rPr lang="nb-NO" dirty="0" err="1"/>
              <a:t>model</a:t>
            </a:r>
            <a:r>
              <a:rPr lang="nb-NO" dirty="0"/>
              <a:t>.)</a:t>
            </a:r>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3502CF1-AD19-3D41-984A-E7598486B48D}"/>
              </a:ext>
            </a:extLst>
          </p:cNvPr>
          <p:cNvSpPr txBox="1"/>
          <p:nvPr/>
        </p:nvSpPr>
        <p:spPr>
          <a:xfrm>
            <a:off x="2420471" y="2635624"/>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46722587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Interactive Service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753035" y="2145300"/>
            <a:ext cx="11057965" cy="14991850"/>
          </a:xfrm>
        </p:spPr>
        <p:txBody>
          <a:bodyPr/>
          <a:lstStyle/>
          <a:p>
            <a:pPr marL="0" indent="0">
              <a:buNone/>
            </a:pPr>
            <a:r>
              <a:rPr lang="nb-NO" b="1" u="sng" dirty="0" err="1"/>
              <a:t>Example</a:t>
            </a:r>
            <a:r>
              <a:rPr lang="nb-NO" b="1" u="sng" dirty="0"/>
              <a:t>:-</a:t>
            </a:r>
          </a:p>
          <a:p>
            <a:pPr marL="685800" indent="-685800"/>
            <a:r>
              <a:rPr lang="en-GB" b="1" dirty="0">
                <a:hlinkClick r:id="rId3"/>
              </a:rPr>
              <a:t>Philippine Customs Reform</a:t>
            </a:r>
            <a:r>
              <a:rPr lang="en-GB" dirty="0"/>
              <a:t> : Using an "off-the-shelf" customs application package as the main building block, the Philippines Customs Bureau has developed an on-line system to process clearance of imports, payment of duty, and delivery of release orders for shipments to leave the docks. </a:t>
            </a:r>
          </a:p>
          <a:p>
            <a:pPr marL="685800" indent="-685800"/>
            <a:r>
              <a:rPr lang="en-GB" dirty="0"/>
              <a:t>The new on-line system has lessened the cost of trade for businesses, reduced opportunities for fraud, and helped the Bureau to maximize revenue collection.</a:t>
            </a:r>
            <a:br>
              <a:rPr lang="en-GB" dirty="0"/>
            </a:br>
            <a:r>
              <a:rPr lang="en-GB" dirty="0">
                <a:hlinkClick r:id="rId3"/>
              </a:rPr>
              <a:t>http://www1.worldbank.org/publicsector/egov/philippinecustomscs.htm</a:t>
            </a: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3502CF1-AD19-3D41-984A-E7598486B48D}"/>
              </a:ext>
            </a:extLst>
          </p:cNvPr>
          <p:cNvSpPr txBox="1"/>
          <p:nvPr/>
        </p:nvSpPr>
        <p:spPr>
          <a:xfrm>
            <a:off x="2420471" y="2635624"/>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549176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E189C-350D-744E-8125-7506081485B3}"/>
              </a:ext>
            </a:extLst>
          </p:cNvPr>
          <p:cNvSpPr>
            <a:spLocks noGrp="1"/>
          </p:cNvSpPr>
          <p:nvPr>
            <p:ph type="title"/>
          </p:nvPr>
        </p:nvSpPr>
        <p:spPr>
          <a:xfrm>
            <a:off x="0" y="0"/>
            <a:ext cx="11811000" cy="2145300"/>
          </a:xfrm>
          <a:solidFill>
            <a:schemeClr val="accent3">
              <a:lumMod val="60000"/>
              <a:lumOff val="40000"/>
            </a:schemeClr>
          </a:solidFill>
        </p:spPr>
        <p:txBody>
          <a:bodyPr/>
          <a:lstStyle/>
          <a:p>
            <a:r>
              <a:rPr lang="en-US" dirty="0"/>
              <a:t>        Interactive Service Model</a:t>
            </a:r>
          </a:p>
        </p:txBody>
      </p:sp>
      <p:sp>
        <p:nvSpPr>
          <p:cNvPr id="3" name="Text Placeholder 2">
            <a:extLst>
              <a:ext uri="{FF2B5EF4-FFF2-40B4-BE49-F238E27FC236}">
                <a16:creationId xmlns:a16="http://schemas.microsoft.com/office/drawing/2014/main" id="{EC29335A-DB18-1C49-AE0F-F9AF0A6D65C4}"/>
              </a:ext>
            </a:extLst>
          </p:cNvPr>
          <p:cNvSpPr>
            <a:spLocks noGrp="1"/>
          </p:cNvSpPr>
          <p:nvPr>
            <p:ph type="body" idx="1"/>
          </p:nvPr>
        </p:nvSpPr>
        <p:spPr>
          <a:xfrm>
            <a:off x="753035" y="2145300"/>
            <a:ext cx="11057965" cy="14991850"/>
          </a:xfrm>
        </p:spPr>
        <p:txBody>
          <a:bodyPr/>
          <a:lstStyle/>
          <a:p>
            <a:pPr marL="0" indent="0">
              <a:buNone/>
            </a:pPr>
            <a:r>
              <a:rPr lang="nb-NO" b="1" u="sng" dirty="0" err="1"/>
              <a:t>Example</a:t>
            </a:r>
            <a:r>
              <a:rPr lang="nb-NO" b="1" u="sng" dirty="0"/>
              <a:t>:-</a:t>
            </a:r>
          </a:p>
          <a:p>
            <a:pPr marL="0" indent="0">
              <a:buNone/>
            </a:pPr>
            <a:r>
              <a:rPr lang="en-GB" dirty="0"/>
              <a:t>·</a:t>
            </a:r>
            <a:r>
              <a:rPr lang="en-GB" b="1" u="sng" dirty="0"/>
              <a:t>India: </a:t>
            </a:r>
            <a:r>
              <a:rPr lang="en-GB" b="1" u="sng" dirty="0">
                <a:hlinkClick r:id="rId3"/>
              </a:rPr>
              <a:t>Gyandoot</a:t>
            </a:r>
            <a:r>
              <a:rPr lang="en-GB" u="sng" dirty="0"/>
              <a:t> :-</a:t>
            </a:r>
          </a:p>
          <a:p>
            <a:r>
              <a:rPr lang="en-GB" dirty="0" err="1"/>
              <a:t>Gyandoot</a:t>
            </a:r>
            <a:r>
              <a:rPr lang="en-GB" dirty="0"/>
              <a:t> is an intranet in Dhar district connecting rural </a:t>
            </a:r>
            <a:r>
              <a:rPr lang="en-GB" dirty="0" err="1"/>
              <a:t>cybercafes</a:t>
            </a:r>
            <a:r>
              <a:rPr lang="en-GB" dirty="0"/>
              <a:t> catering to the everyday needs of the masses.  The site has following services to offer in addition to the hope that it has generated by networking, the first district in the state of Madhya Pradesh in India</a:t>
            </a:r>
          </a:p>
          <a:p>
            <a:pPr lvl="1"/>
            <a:r>
              <a:rPr lang="en-GB" dirty="0"/>
              <a:t>Commodity/ </a:t>
            </a:r>
            <a:r>
              <a:rPr lang="en-GB" i="1" dirty="0"/>
              <a:t>Agricultural </a:t>
            </a:r>
            <a:r>
              <a:rPr lang="en-GB" dirty="0"/>
              <a:t>Marketing Information System</a:t>
            </a:r>
          </a:p>
          <a:p>
            <a:pPr lvl="1"/>
            <a:r>
              <a:rPr lang="en-GB" dirty="0"/>
              <a:t>Copies of land maps</a:t>
            </a:r>
          </a:p>
          <a:p>
            <a:pPr lvl="1"/>
            <a:r>
              <a:rPr lang="en-GB" dirty="0"/>
              <a:t>On-Line Registration of Applications</a:t>
            </a:r>
          </a:p>
          <a:p>
            <a:pPr lvl="1"/>
            <a:r>
              <a:rPr lang="en-GB" dirty="0"/>
              <a:t> Public Grievance Redressal</a:t>
            </a:r>
          </a:p>
          <a:p>
            <a:pPr lvl="1"/>
            <a:r>
              <a:rPr lang="en-GB" dirty="0">
                <a:hlinkClick r:id="rId3"/>
              </a:rPr>
              <a:t>http://www.gyandoot.net/gyandoot/intranet.html</a:t>
            </a:r>
            <a:endParaRPr lang="en-GB" dirty="0"/>
          </a:p>
          <a:p>
            <a:pPr marL="0" indent="0">
              <a:buNone/>
            </a:pPr>
            <a:br>
              <a:rPr lang="en-GB" dirty="0"/>
            </a:br>
            <a:endParaRPr lang="nb-NO" dirty="0"/>
          </a:p>
        </p:txBody>
      </p:sp>
      <p:sp>
        <p:nvSpPr>
          <p:cNvPr id="4" name="TextBox 3">
            <a:extLst>
              <a:ext uri="{FF2B5EF4-FFF2-40B4-BE49-F238E27FC236}">
                <a16:creationId xmlns:a16="http://schemas.microsoft.com/office/drawing/2014/main" id="{43596130-5272-404B-BE21-7BDA663ED2DE}"/>
              </a:ext>
            </a:extLst>
          </p:cNvPr>
          <p:cNvSpPr txBox="1"/>
          <p:nvPr/>
        </p:nvSpPr>
        <p:spPr>
          <a:xfrm>
            <a:off x="3899647" y="2850776"/>
            <a:ext cx="184731" cy="307777"/>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13502CF1-AD19-3D41-984A-E7598486B48D}"/>
              </a:ext>
            </a:extLst>
          </p:cNvPr>
          <p:cNvSpPr txBox="1"/>
          <p:nvPr/>
        </p:nvSpPr>
        <p:spPr>
          <a:xfrm>
            <a:off x="2420471" y="2635624"/>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76947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grpSp>
        <p:nvGrpSpPr>
          <p:cNvPr id="254" name="Google Shape;254;p18"/>
          <p:cNvGrpSpPr/>
          <p:nvPr/>
        </p:nvGrpSpPr>
        <p:grpSpPr>
          <a:xfrm>
            <a:off x="1280789" y="5722434"/>
            <a:ext cx="9718009" cy="3311057"/>
            <a:chOff x="3500175" y="2994400"/>
            <a:chExt cx="1061625" cy="841973"/>
          </a:xfrm>
        </p:grpSpPr>
        <p:sp>
          <p:nvSpPr>
            <p:cNvPr id="255" name="Google Shape;255;p18"/>
            <p:cNvSpPr/>
            <p:nvPr/>
          </p:nvSpPr>
          <p:spPr>
            <a:xfrm>
              <a:off x="3511575" y="2994400"/>
              <a:ext cx="990825" cy="340242"/>
            </a:xfrm>
            <a:custGeom>
              <a:avLst/>
              <a:gdLst/>
              <a:ahLst/>
              <a:cxnLst/>
              <a:rect l="l" t="t" r="r" b="b"/>
              <a:pathLst>
                <a:path w="13211" h="4556" extrusionOk="0">
                  <a:moveTo>
                    <a:pt x="7588" y="0"/>
                  </a:moveTo>
                  <a:lnTo>
                    <a:pt x="7238" y="31"/>
                  </a:lnTo>
                  <a:lnTo>
                    <a:pt x="1982" y="1219"/>
                  </a:lnTo>
                  <a:lnTo>
                    <a:pt x="641" y="1570"/>
                  </a:lnTo>
                  <a:lnTo>
                    <a:pt x="153" y="1707"/>
                  </a:lnTo>
                  <a:lnTo>
                    <a:pt x="1" y="1996"/>
                  </a:lnTo>
                  <a:lnTo>
                    <a:pt x="1" y="4160"/>
                  </a:lnTo>
                  <a:lnTo>
                    <a:pt x="153" y="4343"/>
                  </a:lnTo>
                  <a:lnTo>
                    <a:pt x="641" y="4510"/>
                  </a:lnTo>
                  <a:lnTo>
                    <a:pt x="1982" y="4556"/>
                  </a:lnTo>
                  <a:lnTo>
                    <a:pt x="5303" y="4556"/>
                  </a:lnTo>
                  <a:lnTo>
                    <a:pt x="9600" y="4206"/>
                  </a:lnTo>
                  <a:lnTo>
                    <a:pt x="13211" y="4206"/>
                  </a:lnTo>
                  <a:lnTo>
                    <a:pt x="13211" y="183"/>
                  </a:lnTo>
                  <a:lnTo>
                    <a:pt x="12540" y="16"/>
                  </a:lnTo>
                  <a:lnTo>
                    <a:pt x="12007" y="0"/>
                  </a:lnTo>
                  <a:close/>
                </a:path>
              </a:pathLst>
            </a:custGeom>
            <a:solidFill>
              <a:srgbClr val="FFFC00">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8"/>
            <p:cNvSpPr/>
            <p:nvPr/>
          </p:nvSpPr>
          <p:spPr>
            <a:xfrm>
              <a:off x="3500175" y="3177572"/>
              <a:ext cx="977100" cy="342557"/>
            </a:xfrm>
            <a:custGeom>
              <a:avLst/>
              <a:gdLst/>
              <a:ahLst/>
              <a:cxnLst/>
              <a:rect l="l" t="t" r="r" b="b"/>
              <a:pathLst>
                <a:path w="13028" h="4587" extrusionOk="0">
                  <a:moveTo>
                    <a:pt x="7878" y="0"/>
                  </a:moveTo>
                  <a:lnTo>
                    <a:pt x="6065" y="46"/>
                  </a:lnTo>
                  <a:lnTo>
                    <a:pt x="2956" y="549"/>
                  </a:lnTo>
                  <a:lnTo>
                    <a:pt x="884" y="808"/>
                  </a:lnTo>
                  <a:lnTo>
                    <a:pt x="46" y="915"/>
                  </a:lnTo>
                  <a:lnTo>
                    <a:pt x="1" y="945"/>
                  </a:lnTo>
                  <a:lnTo>
                    <a:pt x="1" y="4175"/>
                  </a:lnTo>
                  <a:lnTo>
                    <a:pt x="46" y="4388"/>
                  </a:lnTo>
                  <a:lnTo>
                    <a:pt x="884" y="4556"/>
                  </a:lnTo>
                  <a:lnTo>
                    <a:pt x="2956" y="4586"/>
                  </a:lnTo>
                  <a:lnTo>
                    <a:pt x="6994" y="4586"/>
                  </a:lnTo>
                  <a:lnTo>
                    <a:pt x="10376" y="4373"/>
                  </a:lnTo>
                  <a:lnTo>
                    <a:pt x="12205" y="4327"/>
                  </a:lnTo>
                  <a:lnTo>
                    <a:pt x="12418" y="4327"/>
                  </a:lnTo>
                  <a:lnTo>
                    <a:pt x="13027" y="4190"/>
                  </a:lnTo>
                  <a:lnTo>
                    <a:pt x="13027" y="259"/>
                  </a:lnTo>
                  <a:lnTo>
                    <a:pt x="12418" y="16"/>
                  </a:lnTo>
                  <a:lnTo>
                    <a:pt x="12205" y="0"/>
                  </a:lnTo>
                  <a:close/>
                </a:path>
              </a:pathLst>
            </a:custGeom>
            <a:solidFill>
              <a:srgbClr val="FFFC00">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8"/>
            <p:cNvSpPr/>
            <p:nvPr/>
          </p:nvSpPr>
          <p:spPr>
            <a:xfrm>
              <a:off x="3643050" y="3281069"/>
              <a:ext cx="918750" cy="402899"/>
            </a:xfrm>
            <a:custGeom>
              <a:avLst/>
              <a:gdLst/>
              <a:ahLst/>
              <a:cxnLst/>
              <a:rect l="l" t="t" r="r" b="b"/>
              <a:pathLst>
                <a:path w="12250" h="5395" extrusionOk="0">
                  <a:moveTo>
                    <a:pt x="7725" y="1"/>
                  </a:moveTo>
                  <a:lnTo>
                    <a:pt x="5927" y="62"/>
                  </a:lnTo>
                  <a:lnTo>
                    <a:pt x="1189" y="1585"/>
                  </a:lnTo>
                  <a:lnTo>
                    <a:pt x="533" y="1768"/>
                  </a:lnTo>
                  <a:lnTo>
                    <a:pt x="244" y="1844"/>
                  </a:lnTo>
                  <a:lnTo>
                    <a:pt x="0" y="1844"/>
                  </a:lnTo>
                  <a:lnTo>
                    <a:pt x="0" y="4633"/>
                  </a:lnTo>
                  <a:lnTo>
                    <a:pt x="168" y="4983"/>
                  </a:lnTo>
                  <a:lnTo>
                    <a:pt x="533" y="5318"/>
                  </a:lnTo>
                  <a:lnTo>
                    <a:pt x="1189" y="5394"/>
                  </a:lnTo>
                  <a:lnTo>
                    <a:pt x="4998" y="5394"/>
                  </a:lnTo>
                  <a:lnTo>
                    <a:pt x="10345" y="4480"/>
                  </a:lnTo>
                  <a:lnTo>
                    <a:pt x="11671" y="4435"/>
                  </a:lnTo>
                  <a:lnTo>
                    <a:pt x="12250" y="4435"/>
                  </a:lnTo>
                  <a:lnTo>
                    <a:pt x="12250" y="31"/>
                  </a:lnTo>
                  <a:lnTo>
                    <a:pt x="12158" y="1"/>
                  </a:lnTo>
                  <a:close/>
                </a:path>
              </a:pathLst>
            </a:custGeom>
            <a:solidFill>
              <a:srgbClr val="FFFC00">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8"/>
            <p:cNvSpPr/>
            <p:nvPr/>
          </p:nvSpPr>
          <p:spPr>
            <a:xfrm>
              <a:off x="3521925" y="3455131"/>
              <a:ext cx="971325" cy="381241"/>
            </a:xfrm>
            <a:custGeom>
              <a:avLst/>
              <a:gdLst/>
              <a:ahLst/>
              <a:cxnLst/>
              <a:rect l="l" t="t" r="r" b="b"/>
              <a:pathLst>
                <a:path w="12951" h="5105" extrusionOk="0">
                  <a:moveTo>
                    <a:pt x="8273" y="1"/>
                  </a:moveTo>
                  <a:lnTo>
                    <a:pt x="5424" y="336"/>
                  </a:lnTo>
                  <a:lnTo>
                    <a:pt x="2804" y="839"/>
                  </a:lnTo>
                  <a:lnTo>
                    <a:pt x="838" y="839"/>
                  </a:lnTo>
                  <a:lnTo>
                    <a:pt x="259" y="900"/>
                  </a:lnTo>
                  <a:lnTo>
                    <a:pt x="0" y="930"/>
                  </a:lnTo>
                  <a:lnTo>
                    <a:pt x="0" y="4450"/>
                  </a:lnTo>
                  <a:lnTo>
                    <a:pt x="213" y="4724"/>
                  </a:lnTo>
                  <a:lnTo>
                    <a:pt x="305" y="4770"/>
                  </a:lnTo>
                  <a:lnTo>
                    <a:pt x="381" y="4800"/>
                  </a:lnTo>
                  <a:lnTo>
                    <a:pt x="838" y="5044"/>
                  </a:lnTo>
                  <a:lnTo>
                    <a:pt x="1463" y="5105"/>
                  </a:lnTo>
                  <a:lnTo>
                    <a:pt x="5592" y="5105"/>
                  </a:lnTo>
                  <a:lnTo>
                    <a:pt x="6734" y="5059"/>
                  </a:lnTo>
                  <a:lnTo>
                    <a:pt x="9949" y="4876"/>
                  </a:lnTo>
                  <a:lnTo>
                    <a:pt x="12951" y="4663"/>
                  </a:lnTo>
                  <a:lnTo>
                    <a:pt x="12951" y="1"/>
                  </a:lnTo>
                  <a:close/>
                </a:path>
              </a:pathLst>
            </a:custGeom>
            <a:solidFill>
              <a:srgbClr val="FFFC00">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 name="Google Shape;259;p18"/>
          <p:cNvSpPr/>
          <p:nvPr/>
        </p:nvSpPr>
        <p:spPr>
          <a:xfrm>
            <a:off x="6248151" y="13864400"/>
            <a:ext cx="5150558" cy="807944"/>
          </a:xfrm>
          <a:custGeom>
            <a:avLst/>
            <a:gdLst/>
            <a:ahLst/>
            <a:cxnLst/>
            <a:rect l="l" t="t" r="r" b="b"/>
            <a:pathLst>
              <a:path w="42235" h="4816" extrusionOk="0">
                <a:moveTo>
                  <a:pt x="22900" y="1"/>
                </a:moveTo>
                <a:lnTo>
                  <a:pt x="19715" y="138"/>
                </a:lnTo>
                <a:lnTo>
                  <a:pt x="19289" y="168"/>
                </a:lnTo>
                <a:lnTo>
                  <a:pt x="17186" y="351"/>
                </a:lnTo>
                <a:lnTo>
                  <a:pt x="13042" y="595"/>
                </a:lnTo>
                <a:lnTo>
                  <a:pt x="12265" y="626"/>
                </a:lnTo>
                <a:lnTo>
                  <a:pt x="5698" y="1159"/>
                </a:lnTo>
                <a:lnTo>
                  <a:pt x="1828" y="1296"/>
                </a:lnTo>
                <a:lnTo>
                  <a:pt x="274" y="1387"/>
                </a:lnTo>
                <a:lnTo>
                  <a:pt x="0" y="1524"/>
                </a:lnTo>
                <a:lnTo>
                  <a:pt x="0" y="4328"/>
                </a:lnTo>
                <a:lnTo>
                  <a:pt x="274" y="4358"/>
                </a:lnTo>
                <a:lnTo>
                  <a:pt x="351" y="4404"/>
                </a:lnTo>
                <a:lnTo>
                  <a:pt x="533" y="4404"/>
                </a:lnTo>
                <a:lnTo>
                  <a:pt x="1828" y="4648"/>
                </a:lnTo>
                <a:lnTo>
                  <a:pt x="5698" y="4815"/>
                </a:lnTo>
                <a:lnTo>
                  <a:pt x="9355" y="4815"/>
                </a:lnTo>
                <a:lnTo>
                  <a:pt x="16165" y="4511"/>
                </a:lnTo>
                <a:lnTo>
                  <a:pt x="16943" y="4495"/>
                </a:lnTo>
                <a:lnTo>
                  <a:pt x="21087" y="4267"/>
                </a:lnTo>
                <a:lnTo>
                  <a:pt x="23204" y="4084"/>
                </a:lnTo>
                <a:lnTo>
                  <a:pt x="23646" y="4054"/>
                </a:lnTo>
                <a:lnTo>
                  <a:pt x="26191" y="3977"/>
                </a:lnTo>
                <a:lnTo>
                  <a:pt x="29375" y="3993"/>
                </a:lnTo>
                <a:lnTo>
                  <a:pt x="29710" y="4008"/>
                </a:lnTo>
                <a:lnTo>
                  <a:pt x="32895" y="4176"/>
                </a:lnTo>
                <a:lnTo>
                  <a:pt x="33184" y="4221"/>
                </a:lnTo>
                <a:lnTo>
                  <a:pt x="33458" y="4267"/>
                </a:lnTo>
                <a:lnTo>
                  <a:pt x="33717" y="4297"/>
                </a:lnTo>
                <a:lnTo>
                  <a:pt x="35576" y="4419"/>
                </a:lnTo>
                <a:lnTo>
                  <a:pt x="36841" y="4419"/>
                </a:lnTo>
                <a:lnTo>
                  <a:pt x="38060" y="4739"/>
                </a:lnTo>
                <a:lnTo>
                  <a:pt x="42234" y="4739"/>
                </a:lnTo>
                <a:lnTo>
                  <a:pt x="42234" y="565"/>
                </a:lnTo>
                <a:lnTo>
                  <a:pt x="40848" y="412"/>
                </a:lnTo>
                <a:lnTo>
                  <a:pt x="38882" y="412"/>
                </a:lnTo>
                <a:lnTo>
                  <a:pt x="37679" y="336"/>
                </a:lnTo>
                <a:lnTo>
                  <a:pt x="37420" y="306"/>
                </a:lnTo>
                <a:lnTo>
                  <a:pt x="37145" y="260"/>
                </a:lnTo>
                <a:lnTo>
                  <a:pt x="36856" y="214"/>
                </a:lnTo>
                <a:lnTo>
                  <a:pt x="33687" y="31"/>
                </a:lnTo>
                <a:lnTo>
                  <a:pt x="33336" y="31"/>
                </a:lnTo>
                <a:lnTo>
                  <a:pt x="27212" y="16"/>
                </a:lnTo>
                <a:lnTo>
                  <a:pt x="26846" y="1"/>
                </a:lnTo>
                <a:close/>
              </a:path>
            </a:pathLst>
          </a:custGeom>
          <a:solidFill>
            <a:srgbClr val="FFFC00">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8"/>
          <p:cNvSpPr txBox="1">
            <a:spLocks noGrp="1"/>
          </p:cNvSpPr>
          <p:nvPr>
            <p:ph type="title"/>
          </p:nvPr>
        </p:nvSpPr>
        <p:spPr>
          <a:xfrm>
            <a:off x="1556075" y="12453275"/>
            <a:ext cx="9635400" cy="2589900"/>
          </a:xfrm>
          <a:prstGeom prst="rect">
            <a:avLst/>
          </a:prstGeom>
        </p:spPr>
        <p:txBody>
          <a:bodyPr spcFirstLastPara="1" wrap="square" lIns="177725" tIns="177725" rIns="177725" bIns="177725" anchor="b" anchorCtr="0">
            <a:noAutofit/>
          </a:bodyPr>
          <a:lstStyle/>
          <a:p>
            <a:pPr marL="0" lvl="0" indent="0" algn="r" rtl="0">
              <a:lnSpc>
                <a:spcPct val="100000"/>
              </a:lnSpc>
              <a:spcBef>
                <a:spcPts val="0"/>
              </a:spcBef>
              <a:spcAft>
                <a:spcPts val="0"/>
              </a:spcAft>
              <a:buNone/>
            </a:pPr>
            <a:r>
              <a:rPr lang="en-GB" dirty="0"/>
              <a:t>Any Queries?</a:t>
            </a:r>
            <a:endParaRPr dirty="0"/>
          </a:p>
        </p:txBody>
      </p:sp>
      <p:sp>
        <p:nvSpPr>
          <p:cNvPr id="261" name="Google Shape;261;p18"/>
          <p:cNvSpPr txBox="1">
            <a:spLocks noGrp="1"/>
          </p:cNvSpPr>
          <p:nvPr>
            <p:ph type="title"/>
          </p:nvPr>
        </p:nvSpPr>
        <p:spPr>
          <a:xfrm>
            <a:off x="880800" y="6674450"/>
            <a:ext cx="10518000" cy="1278600"/>
          </a:xfrm>
          <a:prstGeom prst="rect">
            <a:avLst/>
          </a:prstGeom>
        </p:spPr>
        <p:txBody>
          <a:bodyPr spcFirstLastPara="1" wrap="square" lIns="177725" tIns="177725" rIns="177725" bIns="177725" anchor="ctr" anchorCtr="0">
            <a:noAutofit/>
          </a:bodyPr>
          <a:lstStyle/>
          <a:p>
            <a:pPr marL="0" lvl="0" indent="0" algn="ctr" rtl="0">
              <a:spcBef>
                <a:spcPts val="0"/>
              </a:spcBef>
              <a:spcAft>
                <a:spcPts val="0"/>
              </a:spcAft>
              <a:buNone/>
            </a:pPr>
            <a:r>
              <a:rPr lang="en-GB" sz="14000"/>
              <a:t>THANK YOU!</a:t>
            </a:r>
            <a:endParaRPr sz="1400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marL="0" lvl="0" indent="0" algn="l" rtl="0">
              <a:spcBef>
                <a:spcPts val="0"/>
              </a:spcBef>
              <a:spcAft>
                <a:spcPts val="0"/>
              </a:spcAft>
              <a:buNone/>
            </a:pPr>
            <a:r>
              <a:rPr lang="en-GB" dirty="0"/>
              <a:t>	</a:t>
            </a:r>
            <a:r>
              <a:rPr lang="en-GB" sz="6600" dirty="0"/>
              <a:t>E-governance model in Developing 		country</a:t>
            </a:r>
            <a:endParaRPr sz="6600"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914400" indent="-914400">
              <a:buFont typeface="+mj-lt"/>
              <a:buAutoNum type="arabicParenR"/>
            </a:pPr>
            <a:r>
              <a:rPr lang="nb-NO" dirty="0"/>
              <a:t> Broadcasting/</a:t>
            </a:r>
            <a:r>
              <a:rPr lang="nb-NO" dirty="0" err="1"/>
              <a:t>Wider</a:t>
            </a:r>
            <a:r>
              <a:rPr lang="nb-NO" dirty="0"/>
              <a:t> </a:t>
            </a:r>
            <a:r>
              <a:rPr lang="nb-NO" dirty="0" err="1"/>
              <a:t>Dissemination</a:t>
            </a:r>
            <a:r>
              <a:rPr lang="nb-NO" dirty="0"/>
              <a:t> Model </a:t>
            </a:r>
          </a:p>
          <a:p>
            <a:pPr marL="914400" indent="-914400">
              <a:buFont typeface="+mj-lt"/>
              <a:buAutoNum type="arabicParenR"/>
            </a:pPr>
            <a:r>
              <a:rPr lang="nb-NO" dirty="0"/>
              <a:t>Critical </a:t>
            </a:r>
            <a:r>
              <a:rPr lang="nb-NO" dirty="0" err="1"/>
              <a:t>Flow</a:t>
            </a:r>
            <a:r>
              <a:rPr lang="nb-NO" dirty="0"/>
              <a:t> Model </a:t>
            </a:r>
          </a:p>
          <a:p>
            <a:pPr marL="914400" indent="-914400">
              <a:buFont typeface="+mj-lt"/>
              <a:buAutoNum type="arabicParenR"/>
            </a:pPr>
            <a:r>
              <a:rPr lang="nb-NO" dirty="0" err="1"/>
              <a:t>Comparative</a:t>
            </a:r>
            <a:r>
              <a:rPr lang="nb-NO" dirty="0"/>
              <a:t> Analysis Model </a:t>
            </a:r>
          </a:p>
          <a:p>
            <a:pPr marL="914400" indent="-914400">
              <a:buFont typeface="+mj-lt"/>
              <a:buAutoNum type="arabicParenR"/>
            </a:pPr>
            <a:r>
              <a:rPr lang="nb-NO" dirty="0" err="1"/>
              <a:t>Mobilization</a:t>
            </a:r>
            <a:r>
              <a:rPr lang="nb-NO" dirty="0"/>
              <a:t> and </a:t>
            </a:r>
            <a:r>
              <a:rPr lang="nb-NO" dirty="0" err="1"/>
              <a:t>Lobbying</a:t>
            </a:r>
            <a:r>
              <a:rPr lang="nb-NO" dirty="0"/>
              <a:t> Model </a:t>
            </a:r>
          </a:p>
          <a:p>
            <a:pPr marL="914400" indent="-914400">
              <a:buFont typeface="+mj-lt"/>
              <a:buAutoNum type="arabicParenR"/>
            </a:pPr>
            <a:r>
              <a:rPr lang="nb-NO" dirty="0"/>
              <a:t>Interactive Service Model </a:t>
            </a:r>
          </a:p>
          <a:p>
            <a:pPr marL="914400" indent="-914400">
              <a:buFont typeface="+mj-lt"/>
              <a:buAutoNum type="arabicParenR"/>
            </a:pPr>
            <a:r>
              <a:rPr lang="nb-NO" dirty="0"/>
              <a:t>E-</a:t>
            </a:r>
            <a:r>
              <a:rPr lang="nb-NO" dirty="0" err="1"/>
              <a:t>Governance</a:t>
            </a:r>
            <a:r>
              <a:rPr lang="nb-NO" dirty="0"/>
              <a:t> </a:t>
            </a:r>
            <a:r>
              <a:rPr lang="nb-NO" dirty="0" err="1"/>
              <a:t>Maturity</a:t>
            </a:r>
            <a:r>
              <a:rPr lang="nb-NO" dirty="0"/>
              <a:t> Model </a:t>
            </a:r>
          </a:p>
          <a:p>
            <a:pPr marL="685800" indent="-685800">
              <a:buFont typeface="Wingdings" pitchFamily="2" charset="2"/>
              <a:buChar char="Ø"/>
            </a:pPr>
            <a:endParaRPr lang="nb-NO" dirty="0"/>
          </a:p>
          <a:p>
            <a:pPr marL="685800" indent="-685800">
              <a:buFont typeface="Wingdings" pitchFamily="2" charset="2"/>
              <a:buChar char="Ø"/>
            </a:pPr>
            <a:r>
              <a:rPr lang="nb-NO" b="1" dirty="0" err="1"/>
              <a:t>Various</a:t>
            </a:r>
            <a:r>
              <a:rPr lang="nb-NO" b="1" dirty="0"/>
              <a:t> </a:t>
            </a:r>
            <a:r>
              <a:rPr lang="nb-NO" b="1" dirty="0" err="1"/>
              <a:t>features</a:t>
            </a:r>
            <a:r>
              <a:rPr lang="nb-NO" b="1" dirty="0"/>
              <a:t> </a:t>
            </a:r>
            <a:r>
              <a:rPr lang="nb-NO" b="1" dirty="0" err="1"/>
              <a:t>of</a:t>
            </a:r>
            <a:r>
              <a:rPr lang="nb-NO" b="1" dirty="0"/>
              <a:t> all e-</a:t>
            </a:r>
            <a:r>
              <a:rPr lang="nb-NO" b="1" dirty="0" err="1"/>
              <a:t>governance</a:t>
            </a:r>
            <a:r>
              <a:rPr lang="nb-NO" b="1" dirty="0"/>
              <a:t> </a:t>
            </a:r>
            <a:r>
              <a:rPr lang="nb-NO" b="1" dirty="0" err="1"/>
              <a:t>models</a:t>
            </a:r>
            <a:r>
              <a:rPr lang="nb-NO" b="1" dirty="0"/>
              <a:t> </a:t>
            </a:r>
            <a:r>
              <a:rPr lang="nb-NO" b="1" dirty="0" err="1"/>
              <a:t>include</a:t>
            </a:r>
            <a:r>
              <a:rPr lang="nb-NO" b="1" dirty="0"/>
              <a:t> </a:t>
            </a:r>
            <a:r>
              <a:rPr lang="nb-NO" b="1" dirty="0" err="1"/>
              <a:t>the</a:t>
            </a:r>
            <a:r>
              <a:rPr lang="nb-NO" b="1" dirty="0"/>
              <a:t> </a:t>
            </a:r>
            <a:r>
              <a:rPr lang="nb-NO" b="1" dirty="0" err="1"/>
              <a:t>following</a:t>
            </a:r>
            <a:r>
              <a:rPr lang="nb-NO" b="1" dirty="0"/>
              <a:t>; </a:t>
            </a:r>
          </a:p>
          <a:p>
            <a:pPr>
              <a:buFont typeface="Wingdings" pitchFamily="2" charset="2"/>
              <a:buChar char="Ø"/>
            </a:pPr>
            <a:r>
              <a:rPr lang="nb-NO" dirty="0"/>
              <a:t>Standard </a:t>
            </a:r>
            <a:r>
              <a:rPr lang="nb-NO" dirty="0" err="1"/>
              <a:t>health</a:t>
            </a:r>
            <a:r>
              <a:rPr lang="nb-NO" dirty="0"/>
              <a:t> services and </a:t>
            </a:r>
            <a:r>
              <a:rPr lang="nb-NO" dirty="0" err="1"/>
              <a:t>information</a:t>
            </a:r>
            <a:r>
              <a:rPr lang="nb-NO" dirty="0"/>
              <a:t> </a:t>
            </a:r>
          </a:p>
          <a:p>
            <a:pPr marL="685800" indent="-685800">
              <a:buFont typeface="Wingdings" pitchFamily="2" charset="2"/>
              <a:buChar char="Ø"/>
            </a:pPr>
            <a:r>
              <a:rPr lang="nb-NO" dirty="0" err="1"/>
              <a:t>Legislation</a:t>
            </a:r>
            <a:r>
              <a:rPr lang="nb-NO" dirty="0"/>
              <a:t> and </a:t>
            </a:r>
            <a:r>
              <a:rPr lang="nb-NO" dirty="0" err="1"/>
              <a:t>executions</a:t>
            </a:r>
            <a:r>
              <a:rPr lang="nb-NO" dirty="0"/>
              <a:t> </a:t>
            </a:r>
            <a:r>
              <a:rPr lang="nb-NO" dirty="0" err="1"/>
              <a:t>of</a:t>
            </a:r>
            <a:r>
              <a:rPr lang="nb-NO" dirty="0"/>
              <a:t> </a:t>
            </a:r>
            <a:r>
              <a:rPr lang="nb-NO" dirty="0" err="1"/>
              <a:t>laws</a:t>
            </a:r>
            <a:r>
              <a:rPr lang="nb-NO" dirty="0"/>
              <a:t> </a:t>
            </a:r>
          </a:p>
          <a:p>
            <a:pPr>
              <a:buFont typeface="Wingdings" pitchFamily="2" charset="2"/>
              <a:buChar char="Ø"/>
            </a:pPr>
            <a:r>
              <a:rPr lang="nb-NO" dirty="0"/>
              <a:t>Access to </a:t>
            </a:r>
            <a:r>
              <a:rPr lang="nb-NO" dirty="0" err="1"/>
              <a:t>government</a:t>
            </a:r>
            <a:r>
              <a:rPr lang="nb-NO" dirty="0"/>
              <a:t> </a:t>
            </a:r>
            <a:r>
              <a:rPr lang="nb-NO" dirty="0" err="1"/>
              <a:t>officials</a:t>
            </a:r>
            <a:r>
              <a:rPr lang="nb-NO" dirty="0"/>
              <a:t> and </a:t>
            </a:r>
            <a:r>
              <a:rPr lang="nb-NO" dirty="0" err="1"/>
              <a:t>their</a:t>
            </a:r>
            <a:r>
              <a:rPr lang="nb-NO" dirty="0"/>
              <a:t> </a:t>
            </a:r>
            <a:r>
              <a:rPr lang="nb-NO" dirty="0" err="1"/>
              <a:t>offices</a:t>
            </a:r>
            <a:r>
              <a:rPr lang="nb-NO" dirty="0"/>
              <a:t> </a:t>
            </a:r>
          </a:p>
          <a:p>
            <a:pPr>
              <a:buFont typeface="Wingdings" pitchFamily="2" charset="2"/>
              <a:buChar char="Ø"/>
            </a:pPr>
            <a:r>
              <a:rPr lang="nb-NO" dirty="0" err="1"/>
              <a:t>Address</a:t>
            </a:r>
            <a:r>
              <a:rPr lang="nb-NO" dirty="0"/>
              <a:t> </a:t>
            </a:r>
            <a:r>
              <a:rPr lang="nb-NO" dirty="0" err="1"/>
              <a:t>on</a:t>
            </a:r>
            <a:r>
              <a:rPr lang="nb-NO" dirty="0"/>
              <a:t> </a:t>
            </a:r>
            <a:r>
              <a:rPr lang="nb-NO" dirty="0" err="1"/>
              <a:t>shared</a:t>
            </a:r>
            <a:r>
              <a:rPr lang="nb-NO" dirty="0"/>
              <a:t> </a:t>
            </a:r>
            <a:r>
              <a:rPr lang="nb-NO" dirty="0" err="1"/>
              <a:t>environmental</a:t>
            </a:r>
            <a:r>
              <a:rPr lang="nb-NO" dirty="0"/>
              <a:t> </a:t>
            </a:r>
            <a:r>
              <a:rPr lang="nb-NO" dirty="0" err="1"/>
              <a:t>challenges</a:t>
            </a:r>
            <a:r>
              <a:rPr lang="nb-NO" dirty="0"/>
              <a:t> </a:t>
            </a:r>
            <a:r>
              <a:rPr lang="nb-NO" dirty="0" err="1"/>
              <a:t>through</a:t>
            </a:r>
            <a:r>
              <a:rPr lang="nb-NO" dirty="0"/>
              <a:t> </a:t>
            </a:r>
            <a:r>
              <a:rPr lang="nb-NO" dirty="0" err="1"/>
              <a:t>the</a:t>
            </a:r>
            <a:r>
              <a:rPr lang="nb-NO" dirty="0"/>
              <a:t> digital </a:t>
            </a:r>
            <a:r>
              <a:rPr lang="nb-NO" dirty="0" err="1"/>
              <a:t>platform</a:t>
            </a:r>
            <a:r>
              <a:rPr lang="nb-NO" dirty="0"/>
              <a:t> </a:t>
            </a:r>
          </a:p>
          <a:p>
            <a:pPr>
              <a:buFont typeface="Wingdings" pitchFamily="2" charset="2"/>
              <a:buChar char="Ø"/>
            </a:pPr>
            <a:r>
              <a:rPr lang="nb-NO" dirty="0" err="1"/>
              <a:t>Warnings</a:t>
            </a:r>
            <a:r>
              <a:rPr lang="nb-NO" dirty="0"/>
              <a:t> to </a:t>
            </a:r>
            <a:r>
              <a:rPr lang="nb-NO" dirty="0" err="1"/>
              <a:t>the</a:t>
            </a:r>
            <a:r>
              <a:rPr lang="nb-NO" dirty="0"/>
              <a:t> </a:t>
            </a:r>
            <a:r>
              <a:rPr lang="nb-NO" dirty="0" err="1"/>
              <a:t>citizens</a:t>
            </a:r>
            <a:r>
              <a:rPr lang="nb-NO" dirty="0"/>
              <a:t> in case </a:t>
            </a:r>
            <a:r>
              <a:rPr lang="nb-NO" dirty="0" err="1"/>
              <a:t>of</a:t>
            </a:r>
            <a:r>
              <a:rPr lang="nb-NO" dirty="0"/>
              <a:t> </a:t>
            </a:r>
            <a:r>
              <a:rPr lang="nb-NO" dirty="0" err="1"/>
              <a:t>any</a:t>
            </a:r>
            <a:r>
              <a:rPr lang="nb-NO" dirty="0"/>
              <a:t> </a:t>
            </a:r>
            <a:r>
              <a:rPr lang="nb-NO" dirty="0" err="1"/>
              <a:t>predictable</a:t>
            </a:r>
            <a:r>
              <a:rPr lang="nb-NO" dirty="0"/>
              <a:t> </a:t>
            </a:r>
            <a:r>
              <a:rPr lang="nb-NO" dirty="0" err="1"/>
              <a:t>disaster</a:t>
            </a:r>
            <a:r>
              <a:rPr lang="nb-NO" dirty="0"/>
              <a:t> </a:t>
            </a:r>
            <a:r>
              <a:rPr lang="nb-NO" dirty="0" err="1"/>
              <a:t>such</a:t>
            </a:r>
            <a:r>
              <a:rPr lang="nb-NO" dirty="0"/>
              <a:t> as </a:t>
            </a:r>
            <a:r>
              <a:rPr lang="nb-NO" dirty="0" err="1"/>
              <a:t>earthquakes</a:t>
            </a:r>
            <a:r>
              <a:rPr lang="nb-NO" dirty="0"/>
              <a:t> and </a:t>
            </a:r>
            <a:r>
              <a:rPr lang="nb-NO" dirty="0" err="1"/>
              <a:t>floods</a:t>
            </a:r>
            <a:r>
              <a:rPr lang="nb-NO" dirty="0"/>
              <a:t> </a:t>
            </a:r>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42666850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5">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25">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25">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25">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2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Broadcasting/</a:t>
            </a:r>
            <a:r>
              <a:rPr lang="nb-NO" dirty="0" err="1"/>
              <a:t>Wider</a:t>
            </a:r>
            <a:r>
              <a:rPr lang="nb-NO" dirty="0"/>
              <a:t> </a:t>
            </a:r>
            <a:r>
              <a:rPr lang="nb-NO" dirty="0" err="1"/>
              <a:t>Dissemination</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r>
              <a:rPr lang="nb-NO" sz="5400" b="1" u="sng" dirty="0" err="1"/>
              <a:t>Principle</a:t>
            </a:r>
            <a:r>
              <a:rPr lang="nb-NO" u="sng" dirty="0"/>
              <a:t>- </a:t>
            </a:r>
          </a:p>
          <a:p>
            <a:pPr lvl="1">
              <a:buFont typeface="Wingdings" pitchFamily="2" charset="2"/>
              <a:buChar char="Ø"/>
            </a:pPr>
            <a:r>
              <a:rPr lang="nb-NO" dirty="0" err="1"/>
              <a:t>model</a:t>
            </a:r>
            <a:r>
              <a:rPr lang="nb-NO" dirty="0"/>
              <a:t> </a:t>
            </a:r>
            <a:r>
              <a:rPr lang="nb-NO" dirty="0" err="1"/>
              <a:t>of</a:t>
            </a:r>
            <a:r>
              <a:rPr lang="nb-NO" dirty="0"/>
              <a:t> e-</a:t>
            </a:r>
            <a:r>
              <a:rPr lang="nb-NO" dirty="0" err="1"/>
              <a:t>governance</a:t>
            </a:r>
            <a:r>
              <a:rPr lang="nb-NO" dirty="0"/>
              <a:t> is </a:t>
            </a:r>
            <a:r>
              <a:rPr lang="nb-NO" dirty="0" err="1"/>
              <a:t>based</a:t>
            </a:r>
            <a:r>
              <a:rPr lang="nb-NO" dirty="0"/>
              <a:t> </a:t>
            </a:r>
            <a:r>
              <a:rPr lang="nb-NO" dirty="0" err="1"/>
              <a:t>on</a:t>
            </a:r>
            <a:r>
              <a:rPr lang="nb-NO" dirty="0"/>
              <a:t> </a:t>
            </a:r>
            <a:r>
              <a:rPr lang="nb-NO" dirty="0" err="1"/>
              <a:t>the</a:t>
            </a:r>
            <a:r>
              <a:rPr lang="nb-NO" dirty="0"/>
              <a:t> </a:t>
            </a:r>
            <a:r>
              <a:rPr lang="nb-NO" dirty="0" err="1"/>
              <a:t>distribution</a:t>
            </a:r>
            <a:r>
              <a:rPr lang="nb-NO" dirty="0"/>
              <a:t> </a:t>
            </a:r>
            <a:r>
              <a:rPr lang="nb-NO" dirty="0" err="1"/>
              <a:t>of</a:t>
            </a:r>
            <a:r>
              <a:rPr lang="nb-NO" dirty="0"/>
              <a:t> </a:t>
            </a:r>
            <a:r>
              <a:rPr lang="nb-NO" dirty="0" err="1"/>
              <a:t>information</a:t>
            </a:r>
            <a:r>
              <a:rPr lang="nb-NO" dirty="0"/>
              <a:t> </a:t>
            </a:r>
            <a:r>
              <a:rPr lang="nb-NO" dirty="0" err="1"/>
              <a:t>which</a:t>
            </a:r>
            <a:r>
              <a:rPr lang="nb-NO" dirty="0"/>
              <a:t> is </a:t>
            </a:r>
            <a:r>
              <a:rPr lang="nb-NO" dirty="0" err="1"/>
              <a:t>essential</a:t>
            </a:r>
            <a:r>
              <a:rPr lang="nb-NO" dirty="0"/>
              <a:t> for </a:t>
            </a:r>
            <a:r>
              <a:rPr lang="nb-NO" dirty="0" err="1"/>
              <a:t>better</a:t>
            </a:r>
            <a:r>
              <a:rPr lang="nb-NO" dirty="0"/>
              <a:t> </a:t>
            </a:r>
            <a:r>
              <a:rPr lang="nb-NO" dirty="0" err="1"/>
              <a:t>governance</a:t>
            </a:r>
            <a:r>
              <a:rPr lang="nb-NO" dirty="0"/>
              <a:t>. </a:t>
            </a:r>
          </a:p>
          <a:p>
            <a:pPr lvl="1">
              <a:buFont typeface="Wingdings" pitchFamily="2" charset="2"/>
              <a:buChar char="Ø"/>
            </a:pPr>
            <a:r>
              <a:rPr lang="nb-NO" dirty="0"/>
              <a:t>The </a:t>
            </a:r>
            <a:r>
              <a:rPr lang="nb-NO" dirty="0" err="1"/>
              <a:t>work</a:t>
            </a:r>
            <a:r>
              <a:rPr lang="nb-NO" dirty="0"/>
              <a:t> </a:t>
            </a:r>
            <a:r>
              <a:rPr lang="nb-NO" dirty="0" err="1"/>
              <a:t>of</a:t>
            </a:r>
            <a:r>
              <a:rPr lang="nb-NO" dirty="0"/>
              <a:t> </a:t>
            </a:r>
            <a:r>
              <a:rPr lang="nb-NO" dirty="0" err="1"/>
              <a:t>the</a:t>
            </a:r>
            <a:r>
              <a:rPr lang="nb-NO" dirty="0"/>
              <a:t> </a:t>
            </a:r>
            <a:r>
              <a:rPr lang="nb-NO" dirty="0" err="1"/>
              <a:t>model</a:t>
            </a:r>
            <a:r>
              <a:rPr lang="nb-NO" dirty="0"/>
              <a:t> is to </a:t>
            </a:r>
            <a:r>
              <a:rPr lang="nb-NO" dirty="0" err="1"/>
              <a:t>reach</a:t>
            </a:r>
            <a:r>
              <a:rPr lang="nb-NO" dirty="0"/>
              <a:t> a </a:t>
            </a:r>
            <a:r>
              <a:rPr lang="nb-NO" dirty="0" err="1"/>
              <a:t>wider</a:t>
            </a:r>
            <a:r>
              <a:rPr lang="nb-NO" dirty="0"/>
              <a:t> </a:t>
            </a:r>
            <a:r>
              <a:rPr lang="nb-NO" dirty="0" err="1"/>
              <a:t>public</a:t>
            </a:r>
            <a:r>
              <a:rPr lang="nb-NO" dirty="0"/>
              <a:t> </a:t>
            </a:r>
            <a:r>
              <a:rPr lang="nb-NO" dirty="0" err="1"/>
              <a:t>domain</a:t>
            </a:r>
            <a:r>
              <a:rPr lang="nb-NO" dirty="0"/>
              <a:t> </a:t>
            </a:r>
            <a:r>
              <a:rPr lang="nb-NO" dirty="0" err="1"/>
              <a:t>through</a:t>
            </a:r>
            <a:r>
              <a:rPr lang="nb-NO" dirty="0"/>
              <a:t> </a:t>
            </a:r>
            <a:r>
              <a:rPr lang="nb-NO" dirty="0" err="1"/>
              <a:t>the</a:t>
            </a:r>
            <a:r>
              <a:rPr lang="nb-NO" dirty="0"/>
              <a:t> </a:t>
            </a:r>
            <a:r>
              <a:rPr lang="nb-NO" dirty="0" err="1"/>
              <a:t>use</a:t>
            </a:r>
            <a:r>
              <a:rPr lang="nb-NO" dirty="0"/>
              <a:t> </a:t>
            </a:r>
            <a:r>
              <a:rPr lang="nb-NO" dirty="0" err="1"/>
              <a:t>of</a:t>
            </a:r>
            <a:r>
              <a:rPr lang="nb-NO" dirty="0"/>
              <a:t> ICT </a:t>
            </a:r>
            <a:r>
              <a:rPr lang="nb-NO" dirty="0" err="1"/>
              <a:t>since</a:t>
            </a:r>
            <a:r>
              <a:rPr lang="nb-NO" dirty="0"/>
              <a:t> </a:t>
            </a:r>
            <a:r>
              <a:rPr lang="nb-NO" dirty="0" err="1"/>
              <a:t>this</a:t>
            </a:r>
            <a:r>
              <a:rPr lang="nb-NO" dirty="0"/>
              <a:t> </a:t>
            </a:r>
            <a:r>
              <a:rPr lang="nb-NO" dirty="0" err="1"/>
              <a:t>information</a:t>
            </a:r>
            <a:r>
              <a:rPr lang="nb-NO" dirty="0"/>
              <a:t> is </a:t>
            </a:r>
            <a:r>
              <a:rPr lang="nb-NO" dirty="0" err="1"/>
              <a:t>already</a:t>
            </a:r>
            <a:r>
              <a:rPr lang="nb-NO" dirty="0"/>
              <a:t> in </a:t>
            </a:r>
            <a:r>
              <a:rPr lang="nb-NO" dirty="0" err="1"/>
              <a:t>the</a:t>
            </a:r>
            <a:r>
              <a:rPr lang="nb-NO" dirty="0"/>
              <a:t> </a:t>
            </a:r>
            <a:r>
              <a:rPr lang="nb-NO" dirty="0" err="1"/>
              <a:t>public</a:t>
            </a:r>
            <a:r>
              <a:rPr lang="nb-NO" dirty="0"/>
              <a:t> </a:t>
            </a:r>
            <a:r>
              <a:rPr lang="nb-NO" dirty="0" err="1"/>
              <a:t>sphere</a:t>
            </a:r>
            <a:r>
              <a:rPr lang="nb-NO" dirty="0"/>
              <a:t>. </a:t>
            </a:r>
          </a:p>
          <a:p>
            <a:pPr lvl="1">
              <a:buFont typeface="Wingdings" pitchFamily="2" charset="2"/>
              <a:buChar char="Ø"/>
            </a:pPr>
            <a:r>
              <a:rPr lang="nb-NO" dirty="0"/>
              <a:t>An </a:t>
            </a:r>
            <a:r>
              <a:rPr lang="nb-NO" dirty="0" err="1"/>
              <a:t>informed</a:t>
            </a:r>
            <a:r>
              <a:rPr lang="nb-NO" dirty="0"/>
              <a:t> </a:t>
            </a:r>
            <a:r>
              <a:rPr lang="nb-NO" dirty="0" err="1"/>
              <a:t>citizen</a:t>
            </a:r>
            <a:r>
              <a:rPr lang="nb-NO" dirty="0"/>
              <a:t> understands </a:t>
            </a:r>
            <a:r>
              <a:rPr lang="nb-NO" dirty="0" err="1"/>
              <a:t>governance</a:t>
            </a:r>
            <a:r>
              <a:rPr lang="nb-NO" dirty="0"/>
              <a:t> </a:t>
            </a:r>
            <a:r>
              <a:rPr lang="nb-NO" dirty="0" err="1"/>
              <a:t>mechanism</a:t>
            </a:r>
            <a:r>
              <a:rPr lang="nb-NO" dirty="0"/>
              <a:t> </a:t>
            </a:r>
            <a:r>
              <a:rPr lang="nb-NO" dirty="0" err="1"/>
              <a:t>quickly</a:t>
            </a:r>
            <a:r>
              <a:rPr lang="nb-NO" dirty="0"/>
              <a:t> and is in a </a:t>
            </a:r>
            <a:r>
              <a:rPr lang="nb-NO" dirty="0" err="1"/>
              <a:t>position</a:t>
            </a:r>
            <a:r>
              <a:rPr lang="nb-NO" dirty="0"/>
              <a:t> to make sober </a:t>
            </a:r>
            <a:r>
              <a:rPr lang="nb-NO" dirty="0" err="1"/>
              <a:t>choices</a:t>
            </a:r>
            <a:r>
              <a:rPr lang="nb-NO" dirty="0"/>
              <a:t> in </a:t>
            </a:r>
            <a:r>
              <a:rPr lang="nb-NO" dirty="0" err="1"/>
              <a:t>exercising</a:t>
            </a:r>
            <a:r>
              <a:rPr lang="nb-NO" dirty="0"/>
              <a:t> his </a:t>
            </a:r>
            <a:r>
              <a:rPr lang="nb-NO" dirty="0" err="1"/>
              <a:t>responsibilities</a:t>
            </a:r>
            <a:r>
              <a:rPr lang="nb-NO" dirty="0"/>
              <a:t> and </a:t>
            </a:r>
            <a:r>
              <a:rPr lang="nb-NO" dirty="0" err="1"/>
              <a:t>rights</a:t>
            </a:r>
            <a:r>
              <a:rPr lang="nb-NO" dirty="0"/>
              <a:t> </a:t>
            </a:r>
          </a:p>
          <a:p>
            <a:pPr lvl="1">
              <a:buFont typeface="Wingdings" pitchFamily="2" charset="2"/>
              <a:buChar char="Ø"/>
            </a:pPr>
            <a:r>
              <a:rPr lang="nb-NO" dirty="0"/>
              <a:t> </a:t>
            </a:r>
            <a:r>
              <a:rPr lang="nb-NO" dirty="0" err="1"/>
              <a:t>unlocks</a:t>
            </a:r>
            <a:r>
              <a:rPr lang="nb-NO" dirty="0"/>
              <a:t> up an alternative </a:t>
            </a:r>
            <a:r>
              <a:rPr lang="nb-NO" dirty="0" err="1"/>
              <a:t>channel</a:t>
            </a:r>
            <a:r>
              <a:rPr lang="nb-NO" dirty="0"/>
              <a:t> for </a:t>
            </a:r>
            <a:r>
              <a:rPr lang="nb-NO" dirty="0" err="1"/>
              <a:t>people</a:t>
            </a:r>
            <a:r>
              <a:rPr lang="nb-NO" dirty="0"/>
              <a:t> to </a:t>
            </a:r>
            <a:r>
              <a:rPr lang="nb-NO" dirty="0" err="1"/>
              <a:t>gain</a:t>
            </a:r>
            <a:r>
              <a:rPr lang="nb-NO" dirty="0"/>
              <a:t> </a:t>
            </a:r>
            <a:r>
              <a:rPr lang="nb-NO" dirty="0" err="1"/>
              <a:t>access</a:t>
            </a:r>
            <a:r>
              <a:rPr lang="nb-NO" dirty="0"/>
              <a:t> to data and  </a:t>
            </a:r>
            <a:r>
              <a:rPr lang="nb-NO" dirty="0" err="1"/>
              <a:t>distribute</a:t>
            </a:r>
            <a:r>
              <a:rPr lang="nb-NO" dirty="0"/>
              <a:t> it to </a:t>
            </a:r>
            <a:r>
              <a:rPr lang="nb-NO" dirty="0" err="1"/>
              <a:t>the</a:t>
            </a:r>
            <a:r>
              <a:rPr lang="nb-NO" dirty="0"/>
              <a:t> </a:t>
            </a:r>
            <a:r>
              <a:rPr lang="nb-NO" dirty="0" err="1"/>
              <a:t>local</a:t>
            </a:r>
            <a:r>
              <a:rPr lang="nb-NO" dirty="0"/>
              <a:t> /</a:t>
            </a:r>
            <a:r>
              <a:rPr lang="nb-NO" dirty="0" err="1"/>
              <a:t>public</a:t>
            </a:r>
            <a:r>
              <a:rPr lang="nb-NO" dirty="0"/>
              <a:t> </a:t>
            </a:r>
            <a:r>
              <a:rPr lang="nb-NO" dirty="0" err="1"/>
              <a:t>domain</a:t>
            </a:r>
            <a:r>
              <a:rPr lang="nb-NO" dirty="0"/>
              <a:t> from </a:t>
            </a:r>
            <a:r>
              <a:rPr lang="nb-NO" dirty="0" err="1"/>
              <a:t>outside</a:t>
            </a:r>
            <a:r>
              <a:rPr lang="nb-NO" dirty="0"/>
              <a:t> </a:t>
            </a:r>
            <a:r>
              <a:rPr lang="nb-NO" dirty="0" err="1"/>
              <a:t>sources</a:t>
            </a: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pic>
        <p:nvPicPr>
          <p:cNvPr id="5" name="Picture 4">
            <a:extLst>
              <a:ext uri="{FF2B5EF4-FFF2-40B4-BE49-F238E27FC236}">
                <a16:creationId xmlns:a16="http://schemas.microsoft.com/office/drawing/2014/main" id="{122C991A-EDD2-1142-99AF-D392C2C9F33F}"/>
              </a:ext>
            </a:extLst>
          </p:cNvPr>
          <p:cNvPicPr>
            <a:picLocks noChangeAspect="1"/>
          </p:cNvPicPr>
          <p:nvPr/>
        </p:nvPicPr>
        <p:blipFill>
          <a:blip r:embed="rId3"/>
          <a:stretch>
            <a:fillRect/>
          </a:stretch>
        </p:blipFill>
        <p:spPr>
          <a:xfrm>
            <a:off x="12352410" y="2145299"/>
            <a:ext cx="10238649" cy="8047571"/>
          </a:xfrm>
          <a:prstGeom prst="rect">
            <a:avLst/>
          </a:prstGeom>
        </p:spPr>
      </p:pic>
    </p:spTree>
    <p:extLst>
      <p:ext uri="{BB962C8B-B14F-4D97-AF65-F5344CB8AC3E}">
        <p14:creationId xmlns:p14="http://schemas.microsoft.com/office/powerpoint/2010/main" val="12488302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Broadcasting/</a:t>
            </a:r>
            <a:r>
              <a:rPr lang="nb-NO" dirty="0" err="1"/>
              <a:t>Wider</a:t>
            </a:r>
            <a:r>
              <a:rPr lang="nb-NO" dirty="0"/>
              <a:t> </a:t>
            </a:r>
            <a:r>
              <a:rPr lang="nb-NO" dirty="0" err="1"/>
              <a:t>Dissemination</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r>
              <a:rPr lang="nb-NO" sz="5400" b="1" u="sng" dirty="0" err="1"/>
              <a:t>Principle</a:t>
            </a:r>
            <a:r>
              <a:rPr lang="nb-NO" u="sng" dirty="0"/>
              <a:t>- </a:t>
            </a:r>
          </a:p>
          <a:p>
            <a:pPr marL="685800" indent="-685800">
              <a:buFont typeface="Wingdings" pitchFamily="2" charset="2"/>
              <a:buChar char="Ø"/>
            </a:pPr>
            <a:r>
              <a:rPr lang="nb-NO" dirty="0" err="1"/>
              <a:t>there</a:t>
            </a:r>
            <a:r>
              <a:rPr lang="nb-NO" dirty="0"/>
              <a:t> is a </a:t>
            </a:r>
            <a:r>
              <a:rPr lang="nb-NO" dirty="0" err="1"/>
              <a:t>greater</a:t>
            </a:r>
            <a:r>
              <a:rPr lang="nb-NO" dirty="0"/>
              <a:t> </a:t>
            </a:r>
            <a:r>
              <a:rPr lang="nb-NO" dirty="0" err="1"/>
              <a:t>likelihood</a:t>
            </a:r>
            <a:r>
              <a:rPr lang="nb-NO" dirty="0"/>
              <a:t> </a:t>
            </a:r>
            <a:r>
              <a:rPr lang="nb-NO" dirty="0" err="1"/>
              <a:t>that</a:t>
            </a:r>
            <a:r>
              <a:rPr lang="nb-NO" dirty="0"/>
              <a:t> </a:t>
            </a:r>
            <a:r>
              <a:rPr lang="nb-NO" dirty="0" err="1"/>
              <a:t>the</a:t>
            </a:r>
            <a:r>
              <a:rPr lang="nb-NO" dirty="0"/>
              <a:t> </a:t>
            </a:r>
            <a:r>
              <a:rPr lang="nb-NO" dirty="0" err="1"/>
              <a:t>society</a:t>
            </a:r>
            <a:r>
              <a:rPr lang="nb-NO" dirty="0"/>
              <a:t> in </a:t>
            </a:r>
            <a:r>
              <a:rPr lang="nb-NO" dirty="0" err="1"/>
              <a:t>which</a:t>
            </a:r>
            <a:r>
              <a:rPr lang="nb-NO" dirty="0"/>
              <a:t> </a:t>
            </a:r>
            <a:r>
              <a:rPr lang="nb-NO" dirty="0" err="1"/>
              <a:t>the</a:t>
            </a:r>
            <a:r>
              <a:rPr lang="nb-NO" dirty="0"/>
              <a:t> </a:t>
            </a:r>
            <a:r>
              <a:rPr lang="nb-NO" dirty="0" err="1"/>
              <a:t>individuals</a:t>
            </a:r>
            <a:r>
              <a:rPr lang="nb-NO" dirty="0"/>
              <a:t> </a:t>
            </a:r>
            <a:r>
              <a:rPr lang="nb-NO" dirty="0" err="1"/>
              <a:t>are</a:t>
            </a:r>
            <a:r>
              <a:rPr lang="nb-NO" dirty="0"/>
              <a:t> </a:t>
            </a:r>
            <a:r>
              <a:rPr lang="nb-NO" dirty="0" err="1"/>
              <a:t>equally</a:t>
            </a:r>
            <a:r>
              <a:rPr lang="nb-NO" dirty="0"/>
              <a:t> </a:t>
            </a:r>
            <a:r>
              <a:rPr lang="nb-NO" dirty="0" err="1"/>
              <a:t>informed</a:t>
            </a:r>
            <a:r>
              <a:rPr lang="nb-NO" dirty="0"/>
              <a:t> </a:t>
            </a:r>
            <a:r>
              <a:rPr lang="nb-NO" dirty="0" err="1"/>
              <a:t>will</a:t>
            </a:r>
            <a:r>
              <a:rPr lang="nb-NO" dirty="0"/>
              <a:t> </a:t>
            </a:r>
            <a:r>
              <a:rPr lang="nb-NO" dirty="0" err="1"/>
              <a:t>ensure</a:t>
            </a:r>
            <a:r>
              <a:rPr lang="nb-NO" dirty="0"/>
              <a:t> </a:t>
            </a:r>
            <a:r>
              <a:rPr lang="nb-NO" dirty="0" err="1"/>
              <a:t>that</a:t>
            </a:r>
            <a:r>
              <a:rPr lang="nb-NO" dirty="0"/>
              <a:t> </a:t>
            </a:r>
            <a:r>
              <a:rPr lang="nb-NO" dirty="0" err="1"/>
              <a:t>the</a:t>
            </a:r>
            <a:r>
              <a:rPr lang="nb-NO" dirty="0"/>
              <a:t> agenda and forms </a:t>
            </a:r>
            <a:r>
              <a:rPr lang="nb-NO" dirty="0" err="1"/>
              <a:t>of</a:t>
            </a:r>
            <a:r>
              <a:rPr lang="nb-NO" dirty="0"/>
              <a:t> </a:t>
            </a:r>
            <a:r>
              <a:rPr lang="nb-NO" dirty="0" err="1"/>
              <a:t>governance</a:t>
            </a:r>
            <a:r>
              <a:rPr lang="nb-NO" dirty="0"/>
              <a:t> </a:t>
            </a:r>
            <a:r>
              <a:rPr lang="nb-NO" dirty="0" err="1"/>
              <a:t>are</a:t>
            </a:r>
            <a:r>
              <a:rPr lang="nb-NO" dirty="0"/>
              <a:t> not </a:t>
            </a:r>
            <a:r>
              <a:rPr lang="nb-NO" dirty="0" err="1"/>
              <a:t>biased</a:t>
            </a:r>
            <a:r>
              <a:rPr lang="nb-NO" dirty="0"/>
              <a:t> to </a:t>
            </a:r>
            <a:r>
              <a:rPr lang="nb-NO" dirty="0" err="1"/>
              <a:t>favor</a:t>
            </a:r>
            <a:r>
              <a:rPr lang="nb-NO" dirty="0"/>
              <a:t> </a:t>
            </a:r>
            <a:r>
              <a:rPr lang="nb-NO" dirty="0" err="1"/>
              <a:t>few</a:t>
            </a:r>
            <a:r>
              <a:rPr lang="nb-NO" dirty="0"/>
              <a:t> </a:t>
            </a:r>
          </a:p>
          <a:p>
            <a:pPr lvl="1">
              <a:buFont typeface="Wingdings" pitchFamily="2" charset="2"/>
              <a:buChar char="Ø"/>
            </a:pPr>
            <a:r>
              <a:rPr lang="nb-NO" dirty="0"/>
              <a:t>The </a:t>
            </a:r>
            <a:r>
              <a:rPr lang="nb-NO" dirty="0" err="1"/>
              <a:t>widespread</a:t>
            </a:r>
            <a:r>
              <a:rPr lang="nb-NO" dirty="0"/>
              <a:t> </a:t>
            </a:r>
            <a:r>
              <a:rPr lang="nb-NO" dirty="0" err="1"/>
              <a:t>application</a:t>
            </a:r>
            <a:r>
              <a:rPr lang="nb-NO" dirty="0"/>
              <a:t> </a:t>
            </a:r>
            <a:r>
              <a:rPr lang="nb-NO" dirty="0" err="1"/>
              <a:t>of</a:t>
            </a:r>
            <a:r>
              <a:rPr lang="nb-NO" dirty="0"/>
              <a:t> </a:t>
            </a:r>
            <a:r>
              <a:rPr lang="nb-NO" dirty="0" err="1"/>
              <a:t>this</a:t>
            </a:r>
            <a:r>
              <a:rPr lang="nb-NO" dirty="0"/>
              <a:t> </a:t>
            </a:r>
            <a:r>
              <a:rPr lang="nb-NO" dirty="0" err="1"/>
              <a:t>model</a:t>
            </a:r>
            <a:r>
              <a:rPr lang="nb-NO" dirty="0"/>
              <a:t> </a:t>
            </a:r>
            <a:r>
              <a:rPr lang="nb-NO" dirty="0" err="1"/>
              <a:t>gradually</a:t>
            </a:r>
            <a:r>
              <a:rPr lang="nb-NO" dirty="0"/>
              <a:t> </a:t>
            </a:r>
            <a:r>
              <a:rPr lang="nb-NO" dirty="0" err="1"/>
              <a:t>corrects</a:t>
            </a:r>
            <a:r>
              <a:rPr lang="nb-NO" dirty="0"/>
              <a:t> </a:t>
            </a:r>
            <a:r>
              <a:rPr lang="nb-NO" dirty="0" err="1"/>
              <a:t>the</a:t>
            </a:r>
            <a:r>
              <a:rPr lang="nb-NO" dirty="0"/>
              <a:t> </a:t>
            </a:r>
            <a:r>
              <a:rPr lang="nb-NO" dirty="0" err="1"/>
              <a:t>situation</a:t>
            </a:r>
            <a:r>
              <a:rPr lang="nb-NO" dirty="0"/>
              <a:t> </a:t>
            </a:r>
            <a:r>
              <a:rPr lang="nb-NO" dirty="0" err="1"/>
              <a:t>of</a:t>
            </a:r>
            <a:r>
              <a:rPr lang="nb-NO" dirty="0"/>
              <a:t> </a:t>
            </a:r>
            <a:r>
              <a:rPr lang="nb-NO" dirty="0" err="1"/>
              <a:t>information</a:t>
            </a:r>
            <a:r>
              <a:rPr lang="nb-NO" dirty="0"/>
              <a:t> </a:t>
            </a:r>
            <a:r>
              <a:rPr lang="nb-NO" dirty="0" err="1"/>
              <a:t>failure</a:t>
            </a:r>
            <a:r>
              <a:rPr lang="nb-NO" dirty="0"/>
              <a:t> and </a:t>
            </a:r>
            <a:r>
              <a:rPr lang="nb-NO" dirty="0" err="1"/>
              <a:t>provides</a:t>
            </a:r>
            <a:r>
              <a:rPr lang="nb-NO" dirty="0"/>
              <a:t> </a:t>
            </a:r>
            <a:r>
              <a:rPr lang="nb-NO" dirty="0" err="1"/>
              <a:t>people</a:t>
            </a:r>
            <a:r>
              <a:rPr lang="nb-NO" dirty="0"/>
              <a:t> </a:t>
            </a:r>
            <a:r>
              <a:rPr lang="nb-NO" dirty="0" err="1"/>
              <a:t>with</a:t>
            </a:r>
            <a:r>
              <a:rPr lang="nb-NO" dirty="0"/>
              <a:t> </a:t>
            </a:r>
            <a:r>
              <a:rPr lang="nb-NO" dirty="0" err="1"/>
              <a:t>the</a:t>
            </a:r>
            <a:r>
              <a:rPr lang="nb-NO" dirty="0"/>
              <a:t> </a:t>
            </a:r>
            <a:r>
              <a:rPr lang="nb-NO" dirty="0" err="1"/>
              <a:t>basic</a:t>
            </a:r>
            <a:r>
              <a:rPr lang="nb-NO" dirty="0"/>
              <a:t> </a:t>
            </a:r>
            <a:r>
              <a:rPr lang="nb-NO" dirty="0" err="1"/>
              <a:t>government-related</a:t>
            </a:r>
            <a:r>
              <a:rPr lang="nb-NO" dirty="0"/>
              <a:t> </a:t>
            </a:r>
            <a:r>
              <a:rPr lang="nb-NO" dirty="0" err="1"/>
              <a:t>information</a:t>
            </a:r>
            <a:r>
              <a:rPr lang="nb-NO" dirty="0"/>
              <a:t> to </a:t>
            </a:r>
            <a:r>
              <a:rPr lang="nb-NO" dirty="0" err="1"/>
              <a:t>come</a:t>
            </a:r>
            <a:r>
              <a:rPr lang="nb-NO" dirty="0"/>
              <a:t> to a </a:t>
            </a:r>
            <a:r>
              <a:rPr lang="nb-NO" dirty="0" err="1"/>
              <a:t>common</a:t>
            </a:r>
            <a:r>
              <a:rPr lang="nb-NO" dirty="0"/>
              <a:t> </a:t>
            </a:r>
            <a:r>
              <a:rPr lang="nb-NO" dirty="0" err="1"/>
              <a:t>understanding</a:t>
            </a:r>
            <a:r>
              <a:rPr lang="nb-NO" dirty="0"/>
              <a:t> and </a:t>
            </a:r>
            <a:r>
              <a:rPr lang="nb-NO" dirty="0" err="1"/>
              <a:t>decide</a:t>
            </a:r>
            <a:r>
              <a:rPr lang="nb-NO" dirty="0"/>
              <a:t> </a:t>
            </a:r>
            <a:r>
              <a:rPr lang="nb-NO" dirty="0" err="1"/>
              <a:t>upon</a:t>
            </a:r>
            <a:r>
              <a:rPr lang="nb-NO" dirty="0"/>
              <a:t> </a:t>
            </a:r>
            <a:r>
              <a:rPr lang="nb-NO" dirty="0" err="1"/>
              <a:t>the</a:t>
            </a:r>
            <a:r>
              <a:rPr lang="nb-NO" dirty="0"/>
              <a:t> </a:t>
            </a:r>
            <a:r>
              <a:rPr lang="nb-NO" dirty="0" err="1"/>
              <a:t>future</a:t>
            </a:r>
            <a:r>
              <a:rPr lang="nb-NO" dirty="0"/>
              <a:t> </a:t>
            </a:r>
            <a:r>
              <a:rPr lang="nb-NO" dirty="0" err="1"/>
              <a:t>course</a:t>
            </a:r>
            <a:r>
              <a:rPr lang="nb-NO" dirty="0"/>
              <a:t> </a:t>
            </a:r>
            <a:r>
              <a:rPr lang="nb-NO" dirty="0" err="1"/>
              <a:t>of</a:t>
            </a:r>
            <a:r>
              <a:rPr lang="nb-NO" dirty="0"/>
              <a:t> action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pic>
        <p:nvPicPr>
          <p:cNvPr id="5" name="Picture 4">
            <a:extLst>
              <a:ext uri="{FF2B5EF4-FFF2-40B4-BE49-F238E27FC236}">
                <a16:creationId xmlns:a16="http://schemas.microsoft.com/office/drawing/2014/main" id="{122C991A-EDD2-1142-99AF-D392C2C9F33F}"/>
              </a:ext>
            </a:extLst>
          </p:cNvPr>
          <p:cNvPicPr>
            <a:picLocks noChangeAspect="1"/>
          </p:cNvPicPr>
          <p:nvPr/>
        </p:nvPicPr>
        <p:blipFill>
          <a:blip r:embed="rId3"/>
          <a:stretch>
            <a:fillRect/>
          </a:stretch>
        </p:blipFill>
        <p:spPr>
          <a:xfrm>
            <a:off x="12110363" y="3005910"/>
            <a:ext cx="10238649" cy="8047571"/>
          </a:xfrm>
          <a:prstGeom prst="rect">
            <a:avLst/>
          </a:prstGeom>
        </p:spPr>
      </p:pic>
    </p:spTree>
    <p:extLst>
      <p:ext uri="{BB962C8B-B14F-4D97-AF65-F5344CB8AC3E}">
        <p14:creationId xmlns:p14="http://schemas.microsoft.com/office/powerpoint/2010/main" val="212216025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Broadcasting/</a:t>
            </a:r>
            <a:r>
              <a:rPr lang="nb-NO" dirty="0" err="1"/>
              <a:t>Wider</a:t>
            </a:r>
            <a:r>
              <a:rPr lang="nb-NO" dirty="0"/>
              <a:t> </a:t>
            </a:r>
            <a:r>
              <a:rPr lang="nb-NO" dirty="0" err="1"/>
              <a:t>Dissemination</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r>
              <a:rPr lang="nb-NO" sz="5400" b="1" u="sng" dirty="0" err="1"/>
              <a:t>Principle</a:t>
            </a:r>
            <a:r>
              <a:rPr lang="nb-NO" u="sng"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pic>
        <p:nvPicPr>
          <p:cNvPr id="5" name="Picture 4">
            <a:extLst>
              <a:ext uri="{FF2B5EF4-FFF2-40B4-BE49-F238E27FC236}">
                <a16:creationId xmlns:a16="http://schemas.microsoft.com/office/drawing/2014/main" id="{122C991A-EDD2-1142-99AF-D392C2C9F33F}"/>
              </a:ext>
            </a:extLst>
          </p:cNvPr>
          <p:cNvPicPr>
            <a:picLocks noChangeAspect="1"/>
          </p:cNvPicPr>
          <p:nvPr/>
        </p:nvPicPr>
        <p:blipFill>
          <a:blip r:embed="rId3"/>
          <a:stretch>
            <a:fillRect/>
          </a:stretch>
        </p:blipFill>
        <p:spPr>
          <a:xfrm>
            <a:off x="567017" y="4586435"/>
            <a:ext cx="10676965" cy="8047571"/>
          </a:xfrm>
          <a:prstGeom prst="rect">
            <a:avLst/>
          </a:prstGeom>
        </p:spPr>
      </p:pic>
    </p:spTree>
    <p:extLst>
      <p:ext uri="{BB962C8B-B14F-4D97-AF65-F5344CB8AC3E}">
        <p14:creationId xmlns:p14="http://schemas.microsoft.com/office/powerpoint/2010/main" val="30513013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0" y="-295835"/>
            <a:ext cx="11811000" cy="2441135"/>
          </a:xfrm>
          <a:prstGeom prst="rect">
            <a:avLst/>
          </a:prstGeom>
          <a:solidFill>
            <a:schemeClr val="accent3">
              <a:lumMod val="60000"/>
              <a:lumOff val="40000"/>
            </a:schemeClr>
          </a:solidFill>
        </p:spPr>
        <p:txBody>
          <a:bodyPr spcFirstLastPara="1" wrap="square" lIns="177725" tIns="177725" rIns="177725" bIns="177725" anchor="b" anchorCtr="0">
            <a:noAutofit/>
          </a:bodyPr>
          <a:lstStyle/>
          <a:p>
            <a:pPr lvl="0"/>
            <a:r>
              <a:rPr lang="en-GB" dirty="0"/>
              <a:t>	</a:t>
            </a:r>
            <a:r>
              <a:rPr lang="nb-NO" dirty="0"/>
              <a:t> Broadcasting/</a:t>
            </a:r>
            <a:r>
              <a:rPr lang="nb-NO" dirty="0" err="1"/>
              <a:t>Wider</a:t>
            </a:r>
            <a:r>
              <a:rPr lang="nb-NO" dirty="0"/>
              <a:t> </a:t>
            </a:r>
            <a:r>
              <a:rPr lang="nb-NO" dirty="0" err="1"/>
              <a:t>Dissemination</a:t>
            </a:r>
            <a:r>
              <a:rPr lang="nb-NO" dirty="0"/>
              <a:t> 		Model</a:t>
            </a:r>
            <a:endParaRPr dirty="0"/>
          </a:p>
        </p:txBody>
      </p:sp>
      <p:sp>
        <p:nvSpPr>
          <p:cNvPr id="125" name="Google Shape;125;p11"/>
          <p:cNvSpPr txBox="1">
            <a:spLocks noGrp="1"/>
          </p:cNvSpPr>
          <p:nvPr>
            <p:ph type="body" idx="1"/>
          </p:nvPr>
        </p:nvSpPr>
        <p:spPr>
          <a:xfrm>
            <a:off x="941294" y="2145300"/>
            <a:ext cx="10869706" cy="14367687"/>
          </a:xfrm>
          <a:prstGeom prst="rect">
            <a:avLst/>
          </a:prstGeom>
        </p:spPr>
        <p:txBody>
          <a:bodyPr spcFirstLastPara="1" wrap="square" lIns="177725" tIns="177725" rIns="177725" bIns="177725" anchor="t" anchorCtr="0">
            <a:noAutofit/>
          </a:bodyPr>
          <a:lstStyle/>
          <a:p>
            <a:pPr marL="0" indent="0">
              <a:buNone/>
            </a:pPr>
            <a:r>
              <a:rPr lang="nb-NO" b="1" i="1" u="sng" dirty="0"/>
              <a:t>Applications </a:t>
            </a:r>
            <a:r>
              <a:rPr lang="nb-NO" b="1" i="1" u="sng" dirty="0" err="1"/>
              <a:t>of</a:t>
            </a:r>
            <a:r>
              <a:rPr lang="nb-NO" b="1" i="1" u="sng" dirty="0"/>
              <a:t> </a:t>
            </a:r>
            <a:r>
              <a:rPr lang="nb-NO" b="1" i="1" u="sng" dirty="0" err="1"/>
              <a:t>Wider</a:t>
            </a:r>
            <a:r>
              <a:rPr lang="nb-NO" b="1" i="1" u="sng" dirty="0"/>
              <a:t> </a:t>
            </a:r>
            <a:r>
              <a:rPr lang="nb-NO" b="1" i="1" u="sng" dirty="0" err="1"/>
              <a:t>Dissemination</a:t>
            </a:r>
            <a:r>
              <a:rPr lang="nb-NO" b="1" i="1" u="sng" dirty="0"/>
              <a:t> Model :</a:t>
            </a:r>
            <a:endParaRPr lang="nb-NO" b="1" u="sng" dirty="0"/>
          </a:p>
          <a:p>
            <a:pPr marL="685800" indent="-685800">
              <a:buFont typeface="Wingdings" pitchFamily="2" charset="2"/>
              <a:buChar char="Ø"/>
            </a:pPr>
            <a:r>
              <a:rPr lang="nb-NO" dirty="0"/>
              <a:t>Putting </a:t>
            </a:r>
            <a:r>
              <a:rPr lang="nb-NO" dirty="0" err="1"/>
              <a:t>into</a:t>
            </a:r>
            <a:r>
              <a:rPr lang="nb-NO" dirty="0"/>
              <a:t> </a:t>
            </a:r>
            <a:r>
              <a:rPr lang="nb-NO" dirty="0" err="1"/>
              <a:t>the</a:t>
            </a:r>
            <a:r>
              <a:rPr lang="nb-NO" dirty="0"/>
              <a:t> </a:t>
            </a:r>
            <a:r>
              <a:rPr lang="nb-NO" dirty="0" err="1"/>
              <a:t>public</a:t>
            </a:r>
            <a:r>
              <a:rPr lang="nb-NO" dirty="0"/>
              <a:t> </a:t>
            </a:r>
            <a:r>
              <a:rPr lang="nb-NO" dirty="0" err="1"/>
              <a:t>domain</a:t>
            </a:r>
            <a:r>
              <a:rPr lang="nb-NO" dirty="0"/>
              <a:t>, </a:t>
            </a:r>
            <a:r>
              <a:rPr lang="nb-NO" dirty="0" err="1"/>
              <a:t>the</a:t>
            </a:r>
            <a:r>
              <a:rPr lang="nb-NO" dirty="0"/>
              <a:t> </a:t>
            </a:r>
            <a:r>
              <a:rPr lang="nb-NO" dirty="0" err="1"/>
              <a:t>names</a:t>
            </a:r>
            <a:r>
              <a:rPr lang="nb-NO" dirty="0"/>
              <a:t>, </a:t>
            </a:r>
            <a:r>
              <a:rPr lang="nb-NO" dirty="0" err="1"/>
              <a:t>contacts</a:t>
            </a:r>
            <a:r>
              <a:rPr lang="nb-NO" dirty="0"/>
              <a:t> and </a:t>
            </a:r>
            <a:r>
              <a:rPr lang="nb-NO" dirty="0" err="1"/>
              <a:t>address</a:t>
            </a:r>
            <a:r>
              <a:rPr lang="nb-NO" dirty="0"/>
              <a:t> </a:t>
            </a:r>
            <a:r>
              <a:rPr lang="nb-NO" dirty="0" err="1"/>
              <a:t>of</a:t>
            </a:r>
            <a:r>
              <a:rPr lang="nb-NO" dirty="0"/>
              <a:t> </a:t>
            </a:r>
            <a:r>
              <a:rPr lang="nb-NO" dirty="0" err="1"/>
              <a:t>government</a:t>
            </a:r>
            <a:r>
              <a:rPr lang="nb-NO" dirty="0"/>
              <a:t> </a:t>
            </a:r>
            <a:r>
              <a:rPr lang="nb-NO" dirty="0" err="1"/>
              <a:t>officials</a:t>
            </a:r>
            <a:r>
              <a:rPr lang="nb-NO" dirty="0"/>
              <a:t> </a:t>
            </a:r>
          </a:p>
          <a:p>
            <a:pPr marL="685800" indent="-685800">
              <a:buFont typeface="Wingdings" pitchFamily="2" charset="2"/>
              <a:buChar char="Ø"/>
            </a:pPr>
            <a:endParaRPr lang="nb-NO" dirty="0"/>
          </a:p>
          <a:p>
            <a:pPr marL="685800" indent="-685800">
              <a:buFont typeface="Wingdings" pitchFamily="2" charset="2"/>
              <a:buChar char="Ø"/>
            </a:pPr>
            <a:r>
              <a:rPr lang="nb-NO" dirty="0"/>
              <a:t>Posting </a:t>
            </a:r>
            <a:r>
              <a:rPr lang="nb-NO" dirty="0" err="1"/>
              <a:t>government</a:t>
            </a:r>
            <a:r>
              <a:rPr lang="nb-NO" dirty="0"/>
              <a:t> </a:t>
            </a:r>
            <a:r>
              <a:rPr lang="nb-NO" dirty="0" err="1"/>
              <a:t>legislations</a:t>
            </a:r>
            <a:r>
              <a:rPr lang="nb-NO" dirty="0"/>
              <a:t> and </a:t>
            </a:r>
            <a:r>
              <a:rPr lang="nb-NO" dirty="0" err="1"/>
              <a:t>laws</a:t>
            </a:r>
            <a:r>
              <a:rPr lang="nb-NO" dirty="0"/>
              <a:t> </a:t>
            </a:r>
            <a:r>
              <a:rPr lang="nb-NO" dirty="0" err="1"/>
              <a:t>into</a:t>
            </a:r>
            <a:r>
              <a:rPr lang="nb-NO" dirty="0"/>
              <a:t> online </a:t>
            </a:r>
            <a:r>
              <a:rPr lang="nb-NO" dirty="0" err="1"/>
              <a:t>platforms</a:t>
            </a:r>
            <a:r>
              <a:rPr lang="nb-NO" dirty="0"/>
              <a:t> for </a:t>
            </a:r>
            <a:r>
              <a:rPr lang="nb-NO" dirty="0" err="1"/>
              <a:t>easier</a:t>
            </a:r>
            <a:r>
              <a:rPr lang="nb-NO" dirty="0"/>
              <a:t> </a:t>
            </a:r>
            <a:r>
              <a:rPr lang="nb-NO" dirty="0" err="1"/>
              <a:t>access</a:t>
            </a:r>
            <a:r>
              <a:rPr lang="nb-NO" dirty="0"/>
              <a:t>  </a:t>
            </a:r>
          </a:p>
          <a:p>
            <a:pPr marL="685800" indent="-685800">
              <a:buFont typeface="Wingdings" pitchFamily="2" charset="2"/>
              <a:buChar char="Ø"/>
            </a:pPr>
            <a:endParaRPr lang="nb-NO" dirty="0"/>
          </a:p>
          <a:p>
            <a:pPr marL="685800" indent="-685800">
              <a:buFont typeface="Wingdings" pitchFamily="2" charset="2"/>
              <a:buChar char="Ø"/>
            </a:pPr>
            <a:r>
              <a:rPr lang="nb-NO" dirty="0" err="1"/>
              <a:t>Making</a:t>
            </a:r>
            <a:r>
              <a:rPr lang="nb-NO" dirty="0"/>
              <a:t> </a:t>
            </a:r>
            <a:r>
              <a:rPr lang="nb-NO" dirty="0" err="1"/>
              <a:t>significant</a:t>
            </a:r>
            <a:r>
              <a:rPr lang="nb-NO" dirty="0"/>
              <a:t> </a:t>
            </a:r>
            <a:r>
              <a:rPr lang="nb-NO" dirty="0" err="1"/>
              <a:t>judicial</a:t>
            </a:r>
            <a:r>
              <a:rPr lang="nb-NO" dirty="0"/>
              <a:t> statements/ </a:t>
            </a:r>
            <a:r>
              <a:rPr lang="nb-NO" dirty="0" err="1"/>
              <a:t>judgments</a:t>
            </a:r>
            <a:r>
              <a:rPr lang="nb-NO" dirty="0"/>
              <a:t> </a:t>
            </a:r>
            <a:r>
              <a:rPr lang="nb-NO" dirty="0" err="1"/>
              <a:t>that</a:t>
            </a:r>
            <a:r>
              <a:rPr lang="nb-NO" dirty="0"/>
              <a:t> </a:t>
            </a:r>
            <a:r>
              <a:rPr lang="nb-NO" dirty="0" err="1"/>
              <a:t>are</a:t>
            </a:r>
            <a:r>
              <a:rPr lang="nb-NO" dirty="0"/>
              <a:t> vital to </a:t>
            </a:r>
            <a:r>
              <a:rPr lang="nb-NO" dirty="0" err="1"/>
              <a:t>citizens</a:t>
            </a:r>
            <a:r>
              <a:rPr lang="nb-NO" dirty="0"/>
              <a:t> online </a:t>
            </a:r>
          </a:p>
          <a:p>
            <a:pPr marL="685800" indent="-685800">
              <a:buFont typeface="Wingdings" pitchFamily="2" charset="2"/>
              <a:buChar char="Ø"/>
            </a:pPr>
            <a:endParaRPr lang="nb-NO" dirty="0"/>
          </a:p>
          <a:p>
            <a:pPr marL="685800" indent="-685800">
              <a:buFont typeface="Wingdings" pitchFamily="2" charset="2"/>
              <a:buChar char="Ø"/>
            </a:pPr>
            <a:r>
              <a:rPr lang="nb-NO" dirty="0" err="1"/>
              <a:t>Availing</a:t>
            </a:r>
            <a:r>
              <a:rPr lang="nb-NO" dirty="0"/>
              <a:t> </a:t>
            </a:r>
            <a:r>
              <a:rPr lang="nb-NO" dirty="0" err="1"/>
              <a:t>information</a:t>
            </a:r>
            <a:r>
              <a:rPr lang="nb-NO" dirty="0"/>
              <a:t> </a:t>
            </a:r>
            <a:r>
              <a:rPr lang="nb-NO" dirty="0" err="1"/>
              <a:t>about</a:t>
            </a:r>
            <a:r>
              <a:rPr lang="nb-NO" dirty="0"/>
              <a:t> plans </a:t>
            </a:r>
            <a:r>
              <a:rPr lang="nb-NO" dirty="0" err="1"/>
              <a:t>of</a:t>
            </a:r>
            <a:r>
              <a:rPr lang="nb-NO" dirty="0"/>
              <a:t> </a:t>
            </a:r>
            <a:r>
              <a:rPr lang="nb-NO" dirty="0" err="1"/>
              <a:t>the</a:t>
            </a:r>
            <a:r>
              <a:rPr lang="nb-NO" dirty="0"/>
              <a:t> </a:t>
            </a:r>
            <a:r>
              <a:rPr lang="nb-NO" dirty="0" err="1"/>
              <a:t>government</a:t>
            </a:r>
            <a:r>
              <a:rPr lang="nb-NO" dirty="0"/>
              <a:t> </a:t>
            </a:r>
            <a:r>
              <a:rPr lang="nb-NO" dirty="0" err="1"/>
              <a:t>such</a:t>
            </a:r>
            <a:r>
              <a:rPr lang="nb-NO" dirty="0"/>
              <a:t> as </a:t>
            </a:r>
            <a:r>
              <a:rPr lang="nb-NO" dirty="0" err="1"/>
              <a:t>budgets</a:t>
            </a:r>
            <a:r>
              <a:rPr lang="nb-NO" dirty="0"/>
              <a:t>, </a:t>
            </a:r>
            <a:r>
              <a:rPr lang="nb-NO" dirty="0" err="1"/>
              <a:t>security</a:t>
            </a:r>
            <a:r>
              <a:rPr lang="nb-NO" dirty="0"/>
              <a:t> </a:t>
            </a:r>
            <a:r>
              <a:rPr lang="nb-NO" dirty="0" err="1"/>
              <a:t>conditions</a:t>
            </a:r>
            <a:r>
              <a:rPr lang="nb-NO" dirty="0"/>
              <a:t>, and </a:t>
            </a:r>
            <a:r>
              <a:rPr lang="nb-NO" dirty="0" err="1"/>
              <a:t>expenditures</a:t>
            </a:r>
            <a:r>
              <a:rPr lang="nb-NO" dirty="0"/>
              <a:t> online </a:t>
            </a:r>
          </a:p>
          <a:p>
            <a:pPr marL="685800" indent="-685800">
              <a:buFont typeface="Wingdings" pitchFamily="2" charset="2"/>
              <a:buChar char="Ø"/>
            </a:pPr>
            <a:endParaRPr lang="nb-NO" dirty="0"/>
          </a:p>
          <a:p>
            <a:pPr marL="381000" lvl="1" indent="0">
              <a:buNone/>
            </a:pPr>
            <a:r>
              <a:rPr lang="nb-NO" dirty="0"/>
              <a:t> </a:t>
            </a:r>
          </a:p>
          <a:p>
            <a:pPr lvl="1">
              <a:buFont typeface="Wingdings" pitchFamily="2" charset="2"/>
              <a:buChar char="Ø"/>
            </a:pPr>
            <a:endParaRPr lang="nb-NO" dirty="0"/>
          </a:p>
          <a:p>
            <a:pPr lvl="1"/>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indent="-685800">
              <a:buFont typeface="Wingdings" pitchFamily="2" charset="2"/>
              <a:buChar char="Ø"/>
            </a:pPr>
            <a:endParaRPr lang="nb-NO" dirty="0"/>
          </a:p>
          <a:p>
            <a:pPr marL="685800" lvl="0" indent="-685800" algn="l" rtl="0">
              <a:spcBef>
                <a:spcPts val="0"/>
              </a:spcBef>
              <a:spcAft>
                <a:spcPts val="0"/>
              </a:spcAft>
              <a:buFont typeface="Wingdings" pitchFamily="2" charset="2"/>
              <a:buChar char="ü"/>
            </a:pPr>
            <a:endParaRPr dirty="0"/>
          </a:p>
          <a:p>
            <a:pPr marL="0" lvl="0" indent="0" algn="l" rtl="0">
              <a:spcBef>
                <a:spcPts val="3100"/>
              </a:spcBef>
              <a:spcAft>
                <a:spcPts val="0"/>
              </a:spcAft>
              <a:buNone/>
            </a:pPr>
            <a:endParaRPr dirty="0"/>
          </a:p>
        </p:txBody>
      </p:sp>
      <p:sp>
        <p:nvSpPr>
          <p:cNvPr id="2" name="TextBox 1">
            <a:extLst>
              <a:ext uri="{FF2B5EF4-FFF2-40B4-BE49-F238E27FC236}">
                <a16:creationId xmlns:a16="http://schemas.microsoft.com/office/drawing/2014/main" id="{124FE876-47F1-9041-80ED-EC730BE0EFC2}"/>
              </a:ext>
            </a:extLst>
          </p:cNvPr>
          <p:cNvSpPr txBox="1"/>
          <p:nvPr/>
        </p:nvSpPr>
        <p:spPr>
          <a:xfrm>
            <a:off x="215153" y="15598588"/>
            <a:ext cx="184731" cy="307777"/>
          </a:xfrm>
          <a:prstGeom prst="rect">
            <a:avLst/>
          </a:prstGeom>
          <a:noFill/>
        </p:spPr>
        <p:txBody>
          <a:bodyPr wrap="none" rtlCol="0">
            <a:spAutoFit/>
          </a:bodyPr>
          <a:lstStyle/>
          <a:p>
            <a:endParaRPr lang="en-US"/>
          </a:p>
        </p:txBody>
      </p:sp>
      <p:pic>
        <p:nvPicPr>
          <p:cNvPr id="5" name="Picture 4">
            <a:extLst>
              <a:ext uri="{FF2B5EF4-FFF2-40B4-BE49-F238E27FC236}">
                <a16:creationId xmlns:a16="http://schemas.microsoft.com/office/drawing/2014/main" id="{122C991A-EDD2-1142-99AF-D392C2C9F33F}"/>
              </a:ext>
            </a:extLst>
          </p:cNvPr>
          <p:cNvPicPr>
            <a:picLocks noChangeAspect="1"/>
          </p:cNvPicPr>
          <p:nvPr/>
        </p:nvPicPr>
        <p:blipFill>
          <a:blip r:embed="rId3"/>
          <a:stretch>
            <a:fillRect/>
          </a:stretch>
        </p:blipFill>
        <p:spPr>
          <a:xfrm>
            <a:off x="11572481" y="3032804"/>
            <a:ext cx="10238649" cy="8047571"/>
          </a:xfrm>
          <a:prstGeom prst="rect">
            <a:avLst/>
          </a:prstGeom>
        </p:spPr>
      </p:pic>
    </p:spTree>
    <p:extLst>
      <p:ext uri="{BB962C8B-B14F-4D97-AF65-F5344CB8AC3E}">
        <p14:creationId xmlns:p14="http://schemas.microsoft.com/office/powerpoint/2010/main" val="24067631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igital Notebook Portrait_SlidesMania">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10826</TotalTime>
  <Words>3981</Words>
  <Application>Microsoft Macintosh PowerPoint</Application>
  <PresentationFormat>Custom</PresentationFormat>
  <Paragraphs>497</Paragraphs>
  <Slides>45</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Wingdings</vt:lpstr>
      <vt:lpstr>Barlow Condensed</vt:lpstr>
      <vt:lpstr>Arial</vt:lpstr>
      <vt:lpstr>Pompiere</vt:lpstr>
      <vt:lpstr>Caveat</vt:lpstr>
      <vt:lpstr>Chalkboard</vt:lpstr>
      <vt:lpstr>Digital Notebook Portrait_SlidesMania</vt:lpstr>
      <vt:lpstr>E-Governance Unit 2 E-governance models</vt:lpstr>
      <vt:lpstr>E-governance model</vt:lpstr>
      <vt:lpstr>   E-governance model</vt:lpstr>
      <vt:lpstr> E-governance model in Developing   country</vt:lpstr>
      <vt:lpstr> E-governance model in Developing   country</vt:lpstr>
      <vt:lpstr>  Broadcasting/Wider Dissemination   Model</vt:lpstr>
      <vt:lpstr>  Broadcasting/Wider Dissemination   Model</vt:lpstr>
      <vt:lpstr>  Broadcasting/Wider Dissemination   Model</vt:lpstr>
      <vt:lpstr>  Broadcasting/Wider Dissemination   Model</vt:lpstr>
      <vt:lpstr>  Broadcasting/Wider Dissemination   Model</vt:lpstr>
      <vt:lpstr>  Broadcasting/Wider Dissemination   Model</vt:lpstr>
      <vt:lpstr>  Broadcasting/Wider Dissemination   Model</vt:lpstr>
      <vt:lpstr>  Broadcasting/Wider Dissemination   Model</vt:lpstr>
      <vt:lpstr>  Broadcasting/Wider Dissemination   Model</vt:lpstr>
      <vt:lpstr>  Critical flow Model</vt:lpstr>
      <vt:lpstr>  Critical flow Model</vt:lpstr>
      <vt:lpstr>  Critical flow Model</vt:lpstr>
      <vt:lpstr>  Critical flow Model</vt:lpstr>
      <vt:lpstr>  Critical flow Model</vt:lpstr>
      <vt:lpstr>  Critical flow Model</vt:lpstr>
      <vt:lpstr>  Critical flow Model</vt:lpstr>
      <vt:lpstr>  Critical flow Model</vt:lpstr>
      <vt:lpstr>  Critical flow Model</vt:lpstr>
      <vt:lpstr>        Comparitive Analysis Model</vt:lpstr>
      <vt:lpstr>        Comparitive Analysis Model</vt:lpstr>
      <vt:lpstr>        Comparitive Analysis Model</vt:lpstr>
      <vt:lpstr>        Comparitive Analysis Model</vt:lpstr>
      <vt:lpstr>        Comparitive Analysis Model</vt:lpstr>
      <vt:lpstr>        Comparitive Analysis Model</vt:lpstr>
      <vt:lpstr>        Comparitive Analysis Model</vt:lpstr>
      <vt:lpstr>        Comparitive Analysis Model</vt:lpstr>
      <vt:lpstr>        Comparitive Analysis Model</vt:lpstr>
      <vt:lpstr>        Comparative Analysis Model</vt:lpstr>
      <vt:lpstr>        E-Advocacy Model</vt:lpstr>
      <vt:lpstr>        E-Advocacy Model</vt:lpstr>
      <vt:lpstr>        E-Advocacy Model</vt:lpstr>
      <vt:lpstr>        E-Advocacy Model</vt:lpstr>
      <vt:lpstr>        E-Advocacy Model</vt:lpstr>
      <vt:lpstr>        Interactive Service Model</vt:lpstr>
      <vt:lpstr>        Interactive Service Model</vt:lpstr>
      <vt:lpstr>        Interactive Service Model</vt:lpstr>
      <vt:lpstr>        Interactive Service Model</vt:lpstr>
      <vt:lpstr>        Interactive Service Model</vt:lpstr>
      <vt:lpstr>        Interactive Service Model</vt:lpstr>
      <vt:lpstr>Any Queries?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E-Governance Unit 2 E-governance model</dc:title>
  <cp:lastModifiedBy>pratik Timalsena</cp:lastModifiedBy>
  <cp:revision>62</cp:revision>
  <cp:lastPrinted>2020-09-22T08:15:31Z</cp:lastPrinted>
  <dcterms:modified xsi:type="dcterms:W3CDTF">2020-09-22T08:26:28Z</dcterms:modified>
</cp:coreProperties>
</file>